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2"/>
  </p:notesMasterIdLst>
  <p:sldIdLst>
    <p:sldId id="334" r:id="rId2"/>
    <p:sldId id="681" r:id="rId3"/>
    <p:sldId id="680" r:id="rId4"/>
    <p:sldId id="678" r:id="rId5"/>
    <p:sldId id="682" r:id="rId6"/>
    <p:sldId id="686" r:id="rId7"/>
    <p:sldId id="684" r:id="rId8"/>
    <p:sldId id="685" r:id="rId9"/>
    <p:sldId id="2007578369" r:id="rId10"/>
    <p:sldId id="66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697B"/>
    <a:srgbClr val="1EA1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2"/>
  </p:normalViewPr>
  <p:slideViewPr>
    <p:cSldViewPr snapToGrid="0" snapToObjects="1">
      <p:cViewPr varScale="1">
        <p:scale>
          <a:sx n="104" d="100"/>
          <a:sy n="104" d="100"/>
        </p:scale>
        <p:origin x="89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C5C154-15B1-A549-BA69-085A7256AB72}" type="datetimeFigureOut">
              <a:rPr lang="en-US" smtClean="0"/>
              <a:t>5/29/22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4FC70A-871F-FF48-A348-B4E1D6DC234D}" type="slidenum">
              <a:rPr lang="en-US" smtClean="0"/>
              <a:t>‹#›</a:t>
            </a:fld>
            <a:endParaRPr lang="en-US"/>
          </a:p>
        </p:txBody>
      </p:sp>
    </p:spTree>
    <p:extLst>
      <p:ext uri="{BB962C8B-B14F-4D97-AF65-F5344CB8AC3E}">
        <p14:creationId xmlns:p14="http://schemas.microsoft.com/office/powerpoint/2010/main" val="4138211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64FC70A-871F-FF48-A348-B4E1D6DC234D}" type="slidenum">
              <a:rPr lang="en-US" smtClean="0"/>
              <a:t>1</a:t>
            </a:fld>
            <a:endParaRPr lang="en-US"/>
          </a:p>
        </p:txBody>
      </p:sp>
    </p:spTree>
    <p:extLst>
      <p:ext uri="{BB962C8B-B14F-4D97-AF65-F5344CB8AC3E}">
        <p14:creationId xmlns:p14="http://schemas.microsoft.com/office/powerpoint/2010/main" val="1582333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64FC70A-871F-FF48-A348-B4E1D6DC234D}" type="slidenum">
              <a:rPr lang="en-US" smtClean="0"/>
              <a:t>5</a:t>
            </a:fld>
            <a:endParaRPr lang="en-US"/>
          </a:p>
        </p:txBody>
      </p:sp>
    </p:spTree>
    <p:extLst>
      <p:ext uri="{BB962C8B-B14F-4D97-AF65-F5344CB8AC3E}">
        <p14:creationId xmlns:p14="http://schemas.microsoft.com/office/powerpoint/2010/main" val="2217742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03148-E90F-E9C9-9BE9-06CD9353DA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48C97C9-F9A6-AC71-BCB6-A801A3C723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70FE366-022E-4D16-93D2-F72A874843D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2FAB357-87D5-696E-C980-526079363E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D2073A-0057-E537-69EB-80F1518EEFAE}"/>
              </a:ext>
            </a:extLst>
          </p:cNvPr>
          <p:cNvSpPr>
            <a:spLocks noGrp="1"/>
          </p:cNvSpPr>
          <p:nvPr>
            <p:ph type="sldNum" sz="quarter" idx="12"/>
          </p:nvPr>
        </p:nvSpPr>
        <p:spPr/>
        <p:txBody>
          <a:bodyPr/>
          <a:lstStyle/>
          <a:p>
            <a:fld id="{8066EFD6-8226-5847-99E7-CD72AD91D5EE}" type="slidenum">
              <a:rPr lang="en-US" smtClean="0"/>
              <a:t>‹#›</a:t>
            </a:fld>
            <a:endParaRPr lang="en-US"/>
          </a:p>
        </p:txBody>
      </p:sp>
    </p:spTree>
    <p:extLst>
      <p:ext uri="{BB962C8B-B14F-4D97-AF65-F5344CB8AC3E}">
        <p14:creationId xmlns:p14="http://schemas.microsoft.com/office/powerpoint/2010/main" val="1315713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5E84-A22E-1430-F896-54C6FA4E8F2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832F604-7D3A-C23E-A58C-1EF336D672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635039-D3E3-1B92-A021-643FF1BDA50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78E5DF7-14C3-DCE7-707A-BC237CE401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97E32B-41BC-54FB-6E1F-5029166522C2}"/>
              </a:ext>
            </a:extLst>
          </p:cNvPr>
          <p:cNvSpPr>
            <a:spLocks noGrp="1"/>
          </p:cNvSpPr>
          <p:nvPr>
            <p:ph type="sldNum" sz="quarter" idx="12"/>
          </p:nvPr>
        </p:nvSpPr>
        <p:spPr/>
        <p:txBody>
          <a:bodyPr/>
          <a:lstStyle/>
          <a:p>
            <a:fld id="{8066EFD6-8226-5847-99E7-CD72AD91D5EE}" type="slidenum">
              <a:rPr lang="en-US" smtClean="0"/>
              <a:t>‹#›</a:t>
            </a:fld>
            <a:endParaRPr lang="en-US"/>
          </a:p>
        </p:txBody>
      </p:sp>
    </p:spTree>
    <p:extLst>
      <p:ext uri="{BB962C8B-B14F-4D97-AF65-F5344CB8AC3E}">
        <p14:creationId xmlns:p14="http://schemas.microsoft.com/office/powerpoint/2010/main" val="20589802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E3850D-3E38-3EC6-116B-2C451F32B38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3E4B42-700B-8B23-F150-45F37B5E39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985085-0C55-2DB9-ED04-47918AE43EB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FFE541E-507F-145A-6574-7F419EA3D9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990EA3-421B-D938-9BCB-EE473B607784}"/>
              </a:ext>
            </a:extLst>
          </p:cNvPr>
          <p:cNvSpPr>
            <a:spLocks noGrp="1"/>
          </p:cNvSpPr>
          <p:nvPr>
            <p:ph type="sldNum" sz="quarter" idx="12"/>
          </p:nvPr>
        </p:nvSpPr>
        <p:spPr/>
        <p:txBody>
          <a:bodyPr/>
          <a:lstStyle/>
          <a:p>
            <a:fld id="{8066EFD6-8226-5847-99E7-CD72AD91D5EE}" type="slidenum">
              <a:rPr lang="en-US" smtClean="0"/>
              <a:t>‹#›</a:t>
            </a:fld>
            <a:endParaRPr lang="en-US"/>
          </a:p>
        </p:txBody>
      </p:sp>
    </p:spTree>
    <p:extLst>
      <p:ext uri="{BB962C8B-B14F-4D97-AF65-F5344CB8AC3E}">
        <p14:creationId xmlns:p14="http://schemas.microsoft.com/office/powerpoint/2010/main" val="13789573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ig Image Placeholder">
    <p:spTree>
      <p:nvGrpSpPr>
        <p:cNvPr id="1" name=""/>
        <p:cNvGrpSpPr/>
        <p:nvPr/>
      </p:nvGrpSpPr>
      <p:grpSpPr>
        <a:xfrm>
          <a:off x="0" y="0"/>
          <a:ext cx="0" cy="0"/>
          <a:chOff x="0" y="0"/>
          <a:chExt cx="0" cy="0"/>
        </a:xfrm>
      </p:grpSpPr>
      <p:sp>
        <p:nvSpPr>
          <p:cNvPr id="17" name="Picture Placeholder 13"/>
          <p:cNvSpPr>
            <a:spLocks noGrp="1"/>
          </p:cNvSpPr>
          <p:nvPr>
            <p:ph type="pic" sz="quarter" idx="13"/>
          </p:nvPr>
        </p:nvSpPr>
        <p:spPr>
          <a:xfrm>
            <a:off x="-1588" y="0"/>
            <a:ext cx="12192001" cy="6858000"/>
          </a:xfrm>
          <a:effectLst/>
        </p:spPr>
        <p:txBody>
          <a:bodyPr>
            <a:normAutofit/>
          </a:bodyPr>
          <a:lstStyle>
            <a:lvl1pPr marL="0" indent="0">
              <a:buNone/>
              <a:defRPr sz="2100">
                <a:ln>
                  <a:noFill/>
                </a:ln>
                <a:solidFill>
                  <a:schemeClr val="bg1">
                    <a:lumMod val="85000"/>
                  </a:schemeClr>
                </a:solidFill>
              </a:defRPr>
            </a:lvl1pPr>
          </a:lstStyle>
          <a:p>
            <a:endParaRPr lang="en-US"/>
          </a:p>
        </p:txBody>
      </p:sp>
    </p:spTree>
    <p:extLst>
      <p:ext uri="{BB962C8B-B14F-4D97-AF65-F5344CB8AC3E}">
        <p14:creationId xmlns:p14="http://schemas.microsoft.com/office/powerpoint/2010/main" val="3277324901"/>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spd="slow" advClick="0" advTm="3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Our Objectives 2">
    <p:spTree>
      <p:nvGrpSpPr>
        <p:cNvPr id="1" name=""/>
        <p:cNvGrpSpPr/>
        <p:nvPr/>
      </p:nvGrpSpPr>
      <p:grpSpPr>
        <a:xfrm>
          <a:off x="0" y="0"/>
          <a:ext cx="0" cy="0"/>
          <a:chOff x="0" y="0"/>
          <a:chExt cx="0" cy="0"/>
        </a:xfrm>
      </p:grpSpPr>
      <p:sp>
        <p:nvSpPr>
          <p:cNvPr id="11" name="Picture Placeholder 22"/>
          <p:cNvSpPr>
            <a:spLocks noGrp="1" noChangeAspect="1"/>
          </p:cNvSpPr>
          <p:nvPr>
            <p:ph type="pic" sz="quarter" idx="13"/>
          </p:nvPr>
        </p:nvSpPr>
        <p:spPr>
          <a:xfrm>
            <a:off x="0" y="0"/>
            <a:ext cx="5954186" cy="6858000"/>
          </a:xfrm>
        </p:spPr>
        <p:txBody>
          <a:bodyPr>
            <a:normAutofit/>
          </a:bodyPr>
          <a:lstStyle>
            <a:lvl1pPr marL="0" indent="0">
              <a:buNone/>
              <a:defRPr sz="1600">
                <a:latin typeface="Raleway Light"/>
                <a:cs typeface="Raleway Light"/>
              </a:defRPr>
            </a:lvl1pPr>
          </a:lstStyle>
          <a:p>
            <a:endParaRPr lang="id-ID"/>
          </a:p>
        </p:txBody>
      </p:sp>
      <p:sp>
        <p:nvSpPr>
          <p:cNvPr id="2" name="Rectangle 1"/>
          <p:cNvSpPr/>
          <p:nvPr userDrawn="1"/>
        </p:nvSpPr>
        <p:spPr>
          <a:xfrm>
            <a:off x="3013616" y="6260123"/>
            <a:ext cx="5863065" cy="46892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 v</a:t>
            </a:r>
          </a:p>
        </p:txBody>
      </p:sp>
    </p:spTree>
    <p:extLst>
      <p:ext uri="{BB962C8B-B14F-4D97-AF65-F5344CB8AC3E}">
        <p14:creationId xmlns:p14="http://schemas.microsoft.com/office/powerpoint/2010/main" val="3260654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A22FE-B5CA-BE6F-6BC7-E87408258D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38BAA8-736C-01DF-DBC9-6B8D5D1B95A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2AC0F0-63BC-0CB1-F25D-017DE3245A2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7B79243-8492-1796-2A7A-A919E2884F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CBEC14-1E84-01D2-E4CD-8F25F679AB90}"/>
              </a:ext>
            </a:extLst>
          </p:cNvPr>
          <p:cNvSpPr>
            <a:spLocks noGrp="1"/>
          </p:cNvSpPr>
          <p:nvPr>
            <p:ph type="sldNum" sz="quarter" idx="12"/>
          </p:nvPr>
        </p:nvSpPr>
        <p:spPr/>
        <p:txBody>
          <a:bodyPr/>
          <a:lstStyle/>
          <a:p>
            <a:fld id="{8066EFD6-8226-5847-99E7-CD72AD91D5EE}" type="slidenum">
              <a:rPr lang="en-US" smtClean="0"/>
              <a:t>‹#›</a:t>
            </a:fld>
            <a:endParaRPr lang="en-US"/>
          </a:p>
        </p:txBody>
      </p:sp>
    </p:spTree>
    <p:extLst>
      <p:ext uri="{BB962C8B-B14F-4D97-AF65-F5344CB8AC3E}">
        <p14:creationId xmlns:p14="http://schemas.microsoft.com/office/powerpoint/2010/main" val="2924674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A8BE5-E861-CE42-32B4-A4835065F2C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E33CEF6-D811-66F4-2F0A-E294282A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5D3D74E-1D33-86ED-6361-9885555D552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99F549F-3747-79B6-3433-30771486E3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A61ED2-81B3-B4AE-0A89-82EB99B85D21}"/>
              </a:ext>
            </a:extLst>
          </p:cNvPr>
          <p:cNvSpPr>
            <a:spLocks noGrp="1"/>
          </p:cNvSpPr>
          <p:nvPr>
            <p:ph type="sldNum" sz="quarter" idx="12"/>
          </p:nvPr>
        </p:nvSpPr>
        <p:spPr/>
        <p:txBody>
          <a:bodyPr/>
          <a:lstStyle/>
          <a:p>
            <a:fld id="{8066EFD6-8226-5847-99E7-CD72AD91D5EE}" type="slidenum">
              <a:rPr lang="en-US" smtClean="0"/>
              <a:t>‹#›</a:t>
            </a:fld>
            <a:endParaRPr lang="en-US"/>
          </a:p>
        </p:txBody>
      </p:sp>
    </p:spTree>
    <p:extLst>
      <p:ext uri="{BB962C8B-B14F-4D97-AF65-F5344CB8AC3E}">
        <p14:creationId xmlns:p14="http://schemas.microsoft.com/office/powerpoint/2010/main" val="1692411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011ED-B12C-3276-8C2B-98EE9A0012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8443DE-D14A-EB8A-FC34-2B02BA8B1A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204943-E0AC-E5AA-06F7-B8F444F0639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1DC09C-CD21-7C75-6D5C-EB7C37045784}"/>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C737CF9-A3A3-CA16-9274-0110CA0A83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CF9A46-7B7D-6FAE-9D47-8DF7CB0186AC}"/>
              </a:ext>
            </a:extLst>
          </p:cNvPr>
          <p:cNvSpPr>
            <a:spLocks noGrp="1"/>
          </p:cNvSpPr>
          <p:nvPr>
            <p:ph type="sldNum" sz="quarter" idx="12"/>
          </p:nvPr>
        </p:nvSpPr>
        <p:spPr/>
        <p:txBody>
          <a:bodyPr/>
          <a:lstStyle/>
          <a:p>
            <a:fld id="{8066EFD6-8226-5847-99E7-CD72AD91D5EE}" type="slidenum">
              <a:rPr lang="en-US" smtClean="0"/>
              <a:t>‹#›</a:t>
            </a:fld>
            <a:endParaRPr lang="en-US"/>
          </a:p>
        </p:txBody>
      </p:sp>
    </p:spTree>
    <p:extLst>
      <p:ext uri="{BB962C8B-B14F-4D97-AF65-F5344CB8AC3E}">
        <p14:creationId xmlns:p14="http://schemas.microsoft.com/office/powerpoint/2010/main" val="25059933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ABEFB-3A10-EABD-C684-CD7A0B0C4E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0EF2BFD-ACE0-CFA4-4326-84F25722AE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2A2F0A-745B-B3D7-2376-FC5DDEABFDD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D4D842B-BACB-373F-824F-B5364E2BEB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032F5F-F991-7FAA-601F-B2C9DFCA9A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4B2E865-53AE-EE5C-148B-52743A0377B8}"/>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157E7C4E-C019-9FF5-4377-754859AE34F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A016C41-405E-DB2A-97B2-2773933211FE}"/>
              </a:ext>
            </a:extLst>
          </p:cNvPr>
          <p:cNvSpPr>
            <a:spLocks noGrp="1"/>
          </p:cNvSpPr>
          <p:nvPr>
            <p:ph type="sldNum" sz="quarter" idx="12"/>
          </p:nvPr>
        </p:nvSpPr>
        <p:spPr/>
        <p:txBody>
          <a:bodyPr/>
          <a:lstStyle/>
          <a:p>
            <a:fld id="{8066EFD6-8226-5847-99E7-CD72AD91D5EE}" type="slidenum">
              <a:rPr lang="en-US" smtClean="0"/>
              <a:t>‹#›</a:t>
            </a:fld>
            <a:endParaRPr lang="en-US"/>
          </a:p>
        </p:txBody>
      </p:sp>
    </p:spTree>
    <p:extLst>
      <p:ext uri="{BB962C8B-B14F-4D97-AF65-F5344CB8AC3E}">
        <p14:creationId xmlns:p14="http://schemas.microsoft.com/office/powerpoint/2010/main" val="1509988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196DE-156E-EC5F-D32C-E9D614BAA55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A6171B3-DFD4-53DD-C6DE-5BFC2F3E9403}"/>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933F7A18-E0D5-5B95-29AB-681945507D5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81403F-6A65-3831-F46D-EE3649576502}"/>
              </a:ext>
            </a:extLst>
          </p:cNvPr>
          <p:cNvSpPr>
            <a:spLocks noGrp="1"/>
          </p:cNvSpPr>
          <p:nvPr>
            <p:ph type="sldNum" sz="quarter" idx="12"/>
          </p:nvPr>
        </p:nvSpPr>
        <p:spPr/>
        <p:txBody>
          <a:bodyPr/>
          <a:lstStyle/>
          <a:p>
            <a:fld id="{8066EFD6-8226-5847-99E7-CD72AD91D5EE}" type="slidenum">
              <a:rPr lang="en-US" smtClean="0"/>
              <a:t>‹#›</a:t>
            </a:fld>
            <a:endParaRPr lang="en-US"/>
          </a:p>
        </p:txBody>
      </p:sp>
    </p:spTree>
    <p:extLst>
      <p:ext uri="{BB962C8B-B14F-4D97-AF65-F5344CB8AC3E}">
        <p14:creationId xmlns:p14="http://schemas.microsoft.com/office/powerpoint/2010/main" val="258588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F1EA4F-BCFF-CF5F-B4CF-26E7D6EFF29B}"/>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D26B0AD1-758E-BFA6-0118-224D13AEEE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E540CE-F32F-A2B2-6820-D944554FC346}"/>
              </a:ext>
            </a:extLst>
          </p:cNvPr>
          <p:cNvSpPr>
            <a:spLocks noGrp="1"/>
          </p:cNvSpPr>
          <p:nvPr>
            <p:ph type="sldNum" sz="quarter" idx="12"/>
          </p:nvPr>
        </p:nvSpPr>
        <p:spPr/>
        <p:txBody>
          <a:bodyPr/>
          <a:lstStyle/>
          <a:p>
            <a:fld id="{8066EFD6-8226-5847-99E7-CD72AD91D5EE}" type="slidenum">
              <a:rPr lang="en-US" smtClean="0"/>
              <a:t>‹#›</a:t>
            </a:fld>
            <a:endParaRPr lang="en-US"/>
          </a:p>
        </p:txBody>
      </p:sp>
    </p:spTree>
    <p:extLst>
      <p:ext uri="{BB962C8B-B14F-4D97-AF65-F5344CB8AC3E}">
        <p14:creationId xmlns:p14="http://schemas.microsoft.com/office/powerpoint/2010/main" val="573548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5A98F-2389-9859-5286-9E19EA1BE6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EF981C-9443-C753-76D4-601FB2DB8C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D11A9F2-517B-3477-C8D0-5F98951AE9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90ECC2-08AE-4DFC-A514-1999E7DE147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1619000-7C38-80B2-89C3-C7CA3BBEA5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1113BC-235F-C7CE-BE0B-876F8EAEE37F}"/>
              </a:ext>
            </a:extLst>
          </p:cNvPr>
          <p:cNvSpPr>
            <a:spLocks noGrp="1"/>
          </p:cNvSpPr>
          <p:nvPr>
            <p:ph type="sldNum" sz="quarter" idx="12"/>
          </p:nvPr>
        </p:nvSpPr>
        <p:spPr/>
        <p:txBody>
          <a:bodyPr/>
          <a:lstStyle/>
          <a:p>
            <a:fld id="{8066EFD6-8226-5847-99E7-CD72AD91D5EE}" type="slidenum">
              <a:rPr lang="en-US" smtClean="0"/>
              <a:t>‹#›</a:t>
            </a:fld>
            <a:endParaRPr lang="en-US"/>
          </a:p>
        </p:txBody>
      </p:sp>
    </p:spTree>
    <p:extLst>
      <p:ext uri="{BB962C8B-B14F-4D97-AF65-F5344CB8AC3E}">
        <p14:creationId xmlns:p14="http://schemas.microsoft.com/office/powerpoint/2010/main" val="2508359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34B83-4021-0C93-7B6B-6AEFBAB8DC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03CD8DB-8ED5-D915-E72E-FDEFAE5446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0056904-753D-8088-8924-DF6909CE88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EFA2D7-3C59-E635-BEED-8D71F53F0EC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FA8E1ED-0C9C-4123-F791-8CE3375CC4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A05066-8DBD-B745-CAAB-2C2A075637BB}"/>
              </a:ext>
            </a:extLst>
          </p:cNvPr>
          <p:cNvSpPr>
            <a:spLocks noGrp="1"/>
          </p:cNvSpPr>
          <p:nvPr>
            <p:ph type="sldNum" sz="quarter" idx="12"/>
          </p:nvPr>
        </p:nvSpPr>
        <p:spPr/>
        <p:txBody>
          <a:bodyPr/>
          <a:lstStyle/>
          <a:p>
            <a:fld id="{8066EFD6-8226-5847-99E7-CD72AD91D5EE}" type="slidenum">
              <a:rPr lang="en-US" smtClean="0"/>
              <a:t>‹#›</a:t>
            </a:fld>
            <a:endParaRPr lang="en-US"/>
          </a:p>
        </p:txBody>
      </p:sp>
    </p:spTree>
    <p:extLst>
      <p:ext uri="{BB962C8B-B14F-4D97-AF65-F5344CB8AC3E}">
        <p14:creationId xmlns:p14="http://schemas.microsoft.com/office/powerpoint/2010/main" val="1538135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FFC25D-37CF-76F3-84B6-265B5AE132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26C633-F535-9F89-65B3-0CB1BD34DC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B22E18-9EA6-3AE7-D527-77C23101DB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D7DC1F64-CE4A-4A86-FA35-7A8D7A2B58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9807DF-FA09-3B8E-E879-DF0B055A35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66EFD6-8226-5847-99E7-CD72AD91D5EE}" type="slidenum">
              <a:rPr lang="en-US" smtClean="0"/>
              <a:t>‹#›</a:t>
            </a:fld>
            <a:endParaRPr lang="en-US"/>
          </a:p>
        </p:txBody>
      </p:sp>
    </p:spTree>
    <p:extLst>
      <p:ext uri="{BB962C8B-B14F-4D97-AF65-F5344CB8AC3E}">
        <p14:creationId xmlns:p14="http://schemas.microsoft.com/office/powerpoint/2010/main" val="2538609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sv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a:xfrm>
            <a:off x="-352" y="5243497"/>
            <a:ext cx="12203786" cy="1629104"/>
          </a:xfrm>
          <a:prstGeom prst="rect">
            <a:avLst/>
          </a:prstGeom>
          <a:solidFill>
            <a:srgbClr val="5B697B"/>
          </a:solidFill>
          <a:ln>
            <a:noFill/>
          </a:ln>
          <a:effectLst/>
        </p:spPr>
        <p:style>
          <a:lnRef idx="1">
            <a:schemeClr val="accent1"/>
          </a:lnRef>
          <a:fillRef idx="3">
            <a:schemeClr val="accent1"/>
          </a:fillRef>
          <a:effectRef idx="2">
            <a:schemeClr val="accent1"/>
          </a:effectRef>
          <a:fontRef idx="minor">
            <a:schemeClr val="lt1"/>
          </a:fontRef>
        </p:style>
        <p:txBody>
          <a:bodyPr lIns="121893" tIns="60946" rIns="121893" bIns="60946" rtlCol="0" anchor="ctr"/>
          <a:lstStyle/>
          <a:p>
            <a:pPr algn="ctr"/>
            <a:endParaRPr lang="en-US" sz="900"/>
          </a:p>
        </p:txBody>
      </p:sp>
      <p:sp>
        <p:nvSpPr>
          <p:cNvPr id="68" name="Freeform 67"/>
          <p:cNvSpPr/>
          <p:nvPr/>
        </p:nvSpPr>
        <p:spPr bwMode="auto">
          <a:xfrm>
            <a:off x="4675853" y="5619901"/>
            <a:ext cx="1056997" cy="302235"/>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22860" rIns="22860" spcCol="1270"/>
          <a:lstStyle/>
          <a:p>
            <a:pPr algn="ctr" defTabSz="711040">
              <a:lnSpc>
                <a:spcPct val="90000"/>
              </a:lnSpc>
              <a:spcAft>
                <a:spcPct val="35000"/>
              </a:spcAft>
              <a:defRPr/>
            </a:pPr>
            <a:r>
              <a:rPr lang="en-US" sz="1700" b="1">
                <a:solidFill>
                  <a:schemeClr val="bg1"/>
                </a:solidFill>
                <a:latin typeface="Lato Regular"/>
                <a:cs typeface="Lato Regular"/>
              </a:rPr>
              <a:t>Jason</a:t>
            </a:r>
          </a:p>
          <a:p>
            <a:pPr algn="ctr" defTabSz="711040">
              <a:lnSpc>
                <a:spcPct val="90000"/>
              </a:lnSpc>
              <a:spcAft>
                <a:spcPct val="35000"/>
              </a:spcAft>
              <a:defRPr/>
            </a:pPr>
            <a:r>
              <a:rPr lang="en-US" sz="1700" b="1">
                <a:solidFill>
                  <a:schemeClr val="bg1"/>
                </a:solidFill>
                <a:latin typeface="Lato Regular"/>
                <a:cs typeface="Lato Regular"/>
              </a:rPr>
              <a:t>Summer</a:t>
            </a:r>
          </a:p>
        </p:txBody>
      </p:sp>
      <p:sp>
        <p:nvSpPr>
          <p:cNvPr id="79" name="Freeform 78"/>
          <p:cNvSpPr/>
          <p:nvPr/>
        </p:nvSpPr>
        <p:spPr bwMode="auto">
          <a:xfrm>
            <a:off x="6412774" y="5614553"/>
            <a:ext cx="1056997" cy="302235"/>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22860" rIns="22860" spcCol="1270"/>
          <a:lstStyle/>
          <a:p>
            <a:pPr algn="ctr" defTabSz="711040">
              <a:lnSpc>
                <a:spcPct val="90000"/>
              </a:lnSpc>
              <a:spcAft>
                <a:spcPct val="35000"/>
              </a:spcAft>
              <a:defRPr/>
            </a:pPr>
            <a:r>
              <a:rPr lang="en-US" sz="1700" b="1">
                <a:solidFill>
                  <a:schemeClr val="bg1"/>
                </a:solidFill>
                <a:latin typeface="Lato Regular"/>
                <a:cs typeface="Lato Regular"/>
              </a:rPr>
              <a:t>Naomi</a:t>
            </a:r>
          </a:p>
          <a:p>
            <a:pPr algn="ctr" defTabSz="711040">
              <a:lnSpc>
                <a:spcPct val="90000"/>
              </a:lnSpc>
              <a:spcAft>
                <a:spcPct val="35000"/>
              </a:spcAft>
              <a:defRPr/>
            </a:pPr>
            <a:r>
              <a:rPr lang="en-US" sz="1700" b="1">
                <a:solidFill>
                  <a:schemeClr val="bg1"/>
                </a:solidFill>
                <a:latin typeface="Lato Regular"/>
                <a:cs typeface="Lato Regular"/>
              </a:rPr>
              <a:t>Zhang</a:t>
            </a:r>
          </a:p>
        </p:txBody>
      </p:sp>
      <p:sp>
        <p:nvSpPr>
          <p:cNvPr id="82" name="Freeform 81"/>
          <p:cNvSpPr/>
          <p:nvPr/>
        </p:nvSpPr>
        <p:spPr bwMode="auto">
          <a:xfrm>
            <a:off x="8236763" y="5614552"/>
            <a:ext cx="1056997" cy="302235"/>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22860" rIns="22860" spcCol="1270"/>
          <a:lstStyle/>
          <a:p>
            <a:pPr algn="ctr" defTabSz="711040">
              <a:lnSpc>
                <a:spcPct val="90000"/>
              </a:lnSpc>
              <a:spcAft>
                <a:spcPct val="35000"/>
              </a:spcAft>
              <a:defRPr/>
            </a:pPr>
            <a:r>
              <a:rPr lang="en-US" sz="1700" b="1">
                <a:solidFill>
                  <a:schemeClr val="bg1"/>
                </a:solidFill>
                <a:latin typeface="Lato Regular"/>
                <a:cs typeface="Lato Regular"/>
              </a:rPr>
              <a:t>Simon</a:t>
            </a:r>
          </a:p>
          <a:p>
            <a:pPr algn="ctr" defTabSz="711040">
              <a:lnSpc>
                <a:spcPct val="90000"/>
              </a:lnSpc>
              <a:spcAft>
                <a:spcPct val="35000"/>
              </a:spcAft>
              <a:defRPr/>
            </a:pPr>
            <a:r>
              <a:rPr lang="en-US" sz="1700" b="1">
                <a:solidFill>
                  <a:schemeClr val="bg1"/>
                </a:solidFill>
                <a:latin typeface="Lato Regular"/>
                <a:cs typeface="Lato Regular"/>
              </a:rPr>
              <a:t>Zhu</a:t>
            </a:r>
          </a:p>
        </p:txBody>
      </p:sp>
      <p:sp>
        <p:nvSpPr>
          <p:cNvPr id="99" name="Freeform 98"/>
          <p:cNvSpPr/>
          <p:nvPr/>
        </p:nvSpPr>
        <p:spPr bwMode="auto">
          <a:xfrm>
            <a:off x="2876387" y="5625792"/>
            <a:ext cx="1056997" cy="302235"/>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22860" rIns="22860" spcCol="1270"/>
          <a:lstStyle/>
          <a:p>
            <a:pPr algn="ctr" defTabSz="711040">
              <a:lnSpc>
                <a:spcPct val="90000"/>
              </a:lnSpc>
              <a:spcAft>
                <a:spcPct val="35000"/>
              </a:spcAft>
              <a:defRPr/>
            </a:pPr>
            <a:r>
              <a:rPr lang="en-US" sz="1700" b="1">
                <a:solidFill>
                  <a:schemeClr val="bg1"/>
                </a:solidFill>
                <a:latin typeface="Lato Regular"/>
                <a:cs typeface="Lato Regular"/>
              </a:rPr>
              <a:t>Narin</a:t>
            </a:r>
          </a:p>
          <a:p>
            <a:pPr algn="ctr" defTabSz="711040">
              <a:lnSpc>
                <a:spcPct val="90000"/>
              </a:lnSpc>
              <a:spcAft>
                <a:spcPct val="35000"/>
              </a:spcAft>
              <a:defRPr/>
            </a:pPr>
            <a:r>
              <a:rPr lang="en-US" sz="1700" b="1">
                <a:solidFill>
                  <a:schemeClr val="bg1"/>
                </a:solidFill>
                <a:latin typeface="Lato Regular"/>
                <a:cs typeface="Lato Regular"/>
              </a:rPr>
              <a:t>Dhatwalia</a:t>
            </a:r>
          </a:p>
        </p:txBody>
      </p:sp>
      <p:sp>
        <p:nvSpPr>
          <p:cNvPr id="88" name="Oval 87"/>
          <p:cNvSpPr/>
          <p:nvPr/>
        </p:nvSpPr>
        <p:spPr bwMode="auto">
          <a:xfrm>
            <a:off x="2939677" y="4665992"/>
            <a:ext cx="965880" cy="966131"/>
          </a:xfrm>
          <a:prstGeom prst="ellipse">
            <a:avLst/>
          </a:prstGeom>
          <a:no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900"/>
          </a:p>
        </p:txBody>
      </p:sp>
      <p:sp>
        <p:nvSpPr>
          <p:cNvPr id="47" name="Oval 46"/>
          <p:cNvSpPr/>
          <p:nvPr/>
        </p:nvSpPr>
        <p:spPr bwMode="auto">
          <a:xfrm>
            <a:off x="4725996" y="4667600"/>
            <a:ext cx="965880" cy="966131"/>
          </a:xfrm>
          <a:prstGeom prst="ellipse">
            <a:avLst/>
          </a:prstGeom>
          <a:no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900"/>
          </a:p>
        </p:txBody>
      </p:sp>
      <p:sp>
        <p:nvSpPr>
          <p:cNvPr id="48" name="Oval 47"/>
          <p:cNvSpPr/>
          <p:nvPr/>
        </p:nvSpPr>
        <p:spPr bwMode="auto">
          <a:xfrm>
            <a:off x="6488937" y="4665310"/>
            <a:ext cx="965880" cy="966131"/>
          </a:xfrm>
          <a:prstGeom prst="ellipse">
            <a:avLst/>
          </a:prstGeom>
          <a:no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900"/>
          </a:p>
        </p:txBody>
      </p:sp>
      <p:sp>
        <p:nvSpPr>
          <p:cNvPr id="49" name="Oval 48"/>
          <p:cNvSpPr/>
          <p:nvPr/>
        </p:nvSpPr>
        <p:spPr bwMode="auto">
          <a:xfrm>
            <a:off x="8310123" y="4670605"/>
            <a:ext cx="965880" cy="966131"/>
          </a:xfrm>
          <a:prstGeom prst="ellipse">
            <a:avLst/>
          </a:prstGeom>
          <a:no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900"/>
          </a:p>
        </p:txBody>
      </p:sp>
      <p:sp>
        <p:nvSpPr>
          <p:cNvPr id="40" name="TextBox 39">
            <a:extLst>
              <a:ext uri="{FF2B5EF4-FFF2-40B4-BE49-F238E27FC236}">
                <a16:creationId xmlns:a16="http://schemas.microsoft.com/office/drawing/2014/main" id="{CF28E5F1-5919-9395-A40C-7EED34C61751}"/>
              </a:ext>
            </a:extLst>
          </p:cNvPr>
          <p:cNvSpPr txBox="1"/>
          <p:nvPr/>
        </p:nvSpPr>
        <p:spPr>
          <a:xfrm>
            <a:off x="2118988" y="241509"/>
            <a:ext cx="7954025" cy="723267"/>
          </a:xfrm>
          <a:prstGeom prst="rect">
            <a:avLst/>
          </a:prstGeom>
          <a:noFill/>
        </p:spPr>
        <p:txBody>
          <a:bodyPr wrap="square" lIns="45711" tIns="22856" rIns="45711" bIns="22856" rtlCol="0">
            <a:spAutoFit/>
          </a:bodyPr>
          <a:lstStyle/>
          <a:p>
            <a:pPr algn="ctr"/>
            <a:r>
              <a:rPr lang="en-US" sz="4400" b="1">
                <a:solidFill>
                  <a:schemeClr val="tx2"/>
                </a:solidFill>
                <a:latin typeface="Lato Regular"/>
                <a:cs typeface="Lato Regular"/>
              </a:rPr>
              <a:t>A Study on Celebrity Faces</a:t>
            </a:r>
          </a:p>
        </p:txBody>
      </p:sp>
      <p:pic>
        <p:nvPicPr>
          <p:cNvPr id="5122" name="Picture 2" descr="Blake Lively - IMDb">
            <a:extLst>
              <a:ext uri="{FF2B5EF4-FFF2-40B4-BE49-F238E27FC236}">
                <a16:creationId xmlns:a16="http://schemas.microsoft.com/office/drawing/2014/main" id="{C2FC27D3-4EFD-3401-F39F-2D8AB4398D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130" b="12130"/>
          <a:stretch/>
        </p:blipFill>
        <p:spPr bwMode="auto">
          <a:xfrm>
            <a:off x="8334748" y="4692342"/>
            <a:ext cx="933450" cy="933450"/>
          </a:xfrm>
          <a:prstGeom prst="ellipse">
            <a:avLst/>
          </a:prstGeom>
          <a:noFill/>
          <a:extLst>
            <a:ext uri="{909E8E84-426E-40DD-AFC4-6F175D3DCCD1}">
              <a14:hiddenFill xmlns:a14="http://schemas.microsoft.com/office/drawing/2010/main">
                <a:solidFill>
                  <a:srgbClr val="FFFFFF"/>
                </a:solidFill>
              </a14:hiddenFill>
            </a:ext>
          </a:extLst>
        </p:spPr>
      </p:pic>
      <p:pic>
        <p:nvPicPr>
          <p:cNvPr id="5124" name="Picture 4" descr="Cristiano Ronaldo Statistics | Premier League">
            <a:extLst>
              <a:ext uri="{FF2B5EF4-FFF2-40B4-BE49-F238E27FC236}">
                <a16:creationId xmlns:a16="http://schemas.microsoft.com/office/drawing/2014/main" id="{676D5CF3-5739-2197-D5C1-2DAB07A4760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581" t="1893" r="19768" b="43456"/>
          <a:stretch/>
        </p:blipFill>
        <p:spPr bwMode="auto">
          <a:xfrm>
            <a:off x="3000696" y="4701043"/>
            <a:ext cx="932688" cy="932688"/>
          </a:xfrm>
          <a:prstGeom prst="ellipse">
            <a:avLst/>
          </a:prstGeom>
          <a:noFill/>
          <a:extLst>
            <a:ext uri="{909E8E84-426E-40DD-AFC4-6F175D3DCCD1}">
              <a14:hiddenFill xmlns:a14="http://schemas.microsoft.com/office/drawing/2010/main">
                <a:solidFill>
                  <a:srgbClr val="FFFFFF"/>
                </a:solidFill>
              </a14:hiddenFill>
            </a:ext>
          </a:extLst>
        </p:spPr>
      </p:pic>
      <p:pic>
        <p:nvPicPr>
          <p:cNvPr id="5126" name="Picture 6" descr="Zac Efron | POPSUGAR Celebrity">
            <a:extLst>
              <a:ext uri="{FF2B5EF4-FFF2-40B4-BE49-F238E27FC236}">
                <a16:creationId xmlns:a16="http://schemas.microsoft.com/office/drawing/2014/main" id="{12C77F61-531F-EB30-FE5E-A5F284529BC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4743853" y="4681864"/>
            <a:ext cx="932688" cy="932688"/>
          </a:xfrm>
          <a:prstGeom prst="ellipse">
            <a:avLst/>
          </a:prstGeom>
          <a:noFill/>
          <a:extLst>
            <a:ext uri="{909E8E84-426E-40DD-AFC4-6F175D3DCCD1}">
              <a14:hiddenFill xmlns:a14="http://schemas.microsoft.com/office/drawing/2010/main">
                <a:solidFill>
                  <a:srgbClr val="FFFFFF"/>
                </a:solidFill>
              </a14:hiddenFill>
            </a:ext>
          </a:extLst>
        </p:spPr>
      </p:pic>
      <p:pic>
        <p:nvPicPr>
          <p:cNvPr id="5130" name="Picture 10" descr="Kim Kardashian - Wikipedia">
            <a:extLst>
              <a:ext uri="{FF2B5EF4-FFF2-40B4-BE49-F238E27FC236}">
                <a16:creationId xmlns:a16="http://schemas.microsoft.com/office/drawing/2014/main" id="{C5E25034-C6CE-0C6E-5353-7D017283DF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33" r="2633" b="30841"/>
          <a:stretch/>
        </p:blipFill>
        <p:spPr bwMode="auto">
          <a:xfrm>
            <a:off x="6512315" y="4681864"/>
            <a:ext cx="932688" cy="932688"/>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27431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654796" y="1626506"/>
            <a:ext cx="4090148" cy="5158976"/>
          </a:xfrm>
          <a:prstGeom prst="rect">
            <a:avLst/>
          </a:prstGeom>
          <a:noFill/>
        </p:spPr>
        <p:txBody>
          <a:bodyPr wrap="square" lIns="91440" tIns="45720" rIns="91440" bIns="45720" rtlCol="0" anchor="t">
            <a:spAutoFit/>
          </a:bodyPr>
          <a:lstStyle/>
          <a:p>
            <a:pPr algn="just">
              <a:lnSpc>
                <a:spcPct val="120000"/>
              </a:lnSpc>
            </a:pPr>
            <a:r>
              <a:rPr lang="en-US" sz="2000" b="1" dirty="0">
                <a:latin typeface="Lato Regular"/>
                <a:ea typeface="Lato Regular"/>
                <a:cs typeface="Lato Regular"/>
              </a:rPr>
              <a:t>Findings</a:t>
            </a:r>
          </a:p>
          <a:p>
            <a:pPr algn="just">
              <a:lnSpc>
                <a:spcPct val="120000"/>
              </a:lnSpc>
            </a:pPr>
            <a:endParaRPr lang="en-US" sz="1600" b="1" dirty="0">
              <a:latin typeface="Lato Regular"/>
              <a:ea typeface="Lato Regular"/>
              <a:cs typeface="Lato Regular"/>
            </a:endParaRPr>
          </a:p>
          <a:p>
            <a:pPr algn="just">
              <a:lnSpc>
                <a:spcPct val="120000"/>
              </a:lnSpc>
            </a:pPr>
            <a:r>
              <a:rPr lang="en-US" sz="1600" b="1" dirty="0">
                <a:latin typeface="Lato Regular"/>
                <a:ea typeface="Lato Regular"/>
                <a:cs typeface="Lato Regular"/>
              </a:rPr>
              <a:t>Classification</a:t>
            </a:r>
            <a:endParaRPr lang="en-US" dirty="0">
              <a:cs typeface="Calibri"/>
            </a:endParaRPr>
          </a:p>
          <a:p>
            <a:pPr marL="285750" indent="-285750" algn="just">
              <a:lnSpc>
                <a:spcPct val="120000"/>
              </a:lnSpc>
              <a:buFont typeface="Arial"/>
              <a:buChar char="•"/>
            </a:pPr>
            <a:r>
              <a:rPr lang="en-US" altLang="zh-CN" sz="1600" dirty="0">
                <a:latin typeface="Lato Regular"/>
                <a:ea typeface="Lato Regular"/>
                <a:cs typeface="Lato Regular"/>
              </a:rPr>
              <a:t>Smiles</a:t>
            </a:r>
            <a:r>
              <a:rPr lang="zh-CN" altLang="en-US" sz="1600" dirty="0">
                <a:latin typeface="Lato Regular"/>
                <a:ea typeface="Lato Regular"/>
                <a:cs typeface="Lato Regular"/>
              </a:rPr>
              <a:t> </a:t>
            </a:r>
            <a:r>
              <a:rPr lang="en-US" altLang="zh-CN" sz="1600" dirty="0">
                <a:latin typeface="Lato Regular"/>
                <a:ea typeface="Lato Regular"/>
                <a:cs typeface="Lato Regular"/>
              </a:rPr>
              <a:t>can</a:t>
            </a:r>
            <a:r>
              <a:rPr lang="zh-CN" altLang="en-US" sz="1600" dirty="0">
                <a:latin typeface="Lato Regular"/>
                <a:ea typeface="Lato Regular"/>
                <a:cs typeface="Lato Regular"/>
              </a:rPr>
              <a:t> </a:t>
            </a:r>
            <a:r>
              <a:rPr lang="en-US" altLang="zh-CN" sz="1600" dirty="0">
                <a:latin typeface="Lato Regular"/>
                <a:ea typeface="Lato Regular"/>
                <a:cs typeface="Lato Regular"/>
              </a:rPr>
              <a:t>be</a:t>
            </a:r>
            <a:r>
              <a:rPr lang="zh-CN" altLang="en-US" sz="1600" dirty="0">
                <a:latin typeface="Lato Regular"/>
                <a:ea typeface="Lato Regular"/>
                <a:cs typeface="Lato Regular"/>
              </a:rPr>
              <a:t> </a:t>
            </a:r>
            <a:r>
              <a:rPr lang="en-US" altLang="zh-CN" sz="1600" dirty="0">
                <a:latin typeface="Lato Regular"/>
                <a:ea typeface="Lato Regular"/>
                <a:cs typeface="Lato Regular"/>
              </a:rPr>
              <a:t>detected</a:t>
            </a:r>
            <a:r>
              <a:rPr lang="zh-CN" altLang="en-US" sz="1600" dirty="0">
                <a:latin typeface="Lato Regular"/>
                <a:ea typeface="Lato Regular"/>
                <a:cs typeface="Lato Regular"/>
              </a:rPr>
              <a:t> </a:t>
            </a:r>
            <a:r>
              <a:rPr lang="en-US" altLang="zh-CN" sz="1600" dirty="0">
                <a:latin typeface="Lato Regular"/>
                <a:ea typeface="Lato Regular"/>
                <a:cs typeface="Lato Regular"/>
              </a:rPr>
              <a:t>with high level of accuracy</a:t>
            </a:r>
            <a:endParaRPr lang="en-US" sz="1600" dirty="0">
              <a:latin typeface="Lato Regular"/>
              <a:ea typeface="Lato Regular"/>
              <a:cs typeface="Lato Regular"/>
            </a:endParaRPr>
          </a:p>
          <a:p>
            <a:pPr marL="285750" indent="-285750" algn="just">
              <a:lnSpc>
                <a:spcPct val="120000"/>
              </a:lnSpc>
              <a:buFont typeface="Arial"/>
              <a:buChar char="•"/>
            </a:pPr>
            <a:r>
              <a:rPr lang="en-US" sz="1600" dirty="0">
                <a:latin typeface="Lato Regular"/>
                <a:ea typeface="Lato Regular"/>
                <a:cs typeface="Lato Regular"/>
              </a:rPr>
              <a:t>Both transfer learning with VGG19 model and custom model achieve similar performance</a:t>
            </a:r>
          </a:p>
          <a:p>
            <a:pPr marL="285750" indent="-285750" algn="just">
              <a:lnSpc>
                <a:spcPct val="120000"/>
              </a:lnSpc>
              <a:buFont typeface="Arial"/>
              <a:buChar char="•"/>
            </a:pPr>
            <a:endParaRPr lang="en-US" sz="1600" b="1" dirty="0">
              <a:latin typeface="Lato Regular"/>
              <a:ea typeface="Lato Regular"/>
              <a:cs typeface="Lato Regular"/>
            </a:endParaRPr>
          </a:p>
          <a:p>
            <a:pPr algn="just">
              <a:lnSpc>
                <a:spcPct val="120000"/>
              </a:lnSpc>
            </a:pPr>
            <a:r>
              <a:rPr lang="en-US" sz="1600" b="1" dirty="0">
                <a:latin typeface="Lato Regular"/>
                <a:ea typeface="Lato Regular"/>
                <a:cs typeface="Lato Regular"/>
              </a:rPr>
              <a:t>Style Transfer</a:t>
            </a:r>
          </a:p>
          <a:p>
            <a:pPr marL="285750" indent="-285750" algn="just">
              <a:lnSpc>
                <a:spcPct val="120000"/>
              </a:lnSpc>
              <a:buFont typeface="Arial"/>
              <a:buChar char="•"/>
            </a:pPr>
            <a:r>
              <a:rPr lang="en-US" sz="1600" dirty="0">
                <a:latin typeface="Lato Regular"/>
                <a:ea typeface="Lato Regular"/>
                <a:cs typeface="Lato Regular"/>
              </a:rPr>
              <a:t>Pretrained VGG16 generates images </a:t>
            </a:r>
            <a:br>
              <a:rPr lang="en-US" sz="1600" dirty="0">
                <a:latin typeface="Lato Regular"/>
                <a:ea typeface="Lato Regular"/>
                <a:cs typeface="Lato Regular"/>
              </a:rPr>
            </a:br>
            <a:r>
              <a:rPr lang="en-US" sz="1600" dirty="0">
                <a:latin typeface="Lato Regular"/>
                <a:ea typeface="Lato Regular"/>
                <a:cs typeface="Lato Regular"/>
              </a:rPr>
              <a:t>that do well on content transfer but lack the ability to capture style </a:t>
            </a:r>
          </a:p>
          <a:p>
            <a:pPr marL="285750" indent="-285750" algn="just">
              <a:lnSpc>
                <a:spcPct val="120000"/>
              </a:lnSpc>
              <a:buFont typeface="Arial"/>
              <a:buChar char="•"/>
            </a:pPr>
            <a:r>
              <a:rPr lang="en-US" sz="1600" dirty="0">
                <a:latin typeface="Lato Regular"/>
                <a:ea typeface="Lato Regular"/>
                <a:cs typeface="Lato Regular"/>
              </a:rPr>
              <a:t>VGG19 with transfer learning generates images that seem more like paintings, but at the cost of sharp detailing</a:t>
            </a:r>
          </a:p>
          <a:p>
            <a:pPr algn="just">
              <a:lnSpc>
                <a:spcPct val="120000"/>
              </a:lnSpc>
            </a:pPr>
            <a:endParaRPr lang="en-US" sz="1600" dirty="0">
              <a:latin typeface="Lato Regular"/>
              <a:ea typeface="Lato Regular"/>
              <a:cs typeface="Lato Regular"/>
            </a:endParaRPr>
          </a:p>
        </p:txBody>
      </p:sp>
      <p:grpSp>
        <p:nvGrpSpPr>
          <p:cNvPr id="22" name="Group 21"/>
          <p:cNvGrpSpPr/>
          <p:nvPr/>
        </p:nvGrpSpPr>
        <p:grpSpPr>
          <a:xfrm>
            <a:off x="2997340" y="297564"/>
            <a:ext cx="6191056" cy="1050749"/>
            <a:chOff x="6167682" y="483017"/>
            <a:chExt cx="12382112" cy="2079087"/>
          </a:xfrm>
        </p:grpSpPr>
        <p:sp>
          <p:nvSpPr>
            <p:cNvPr id="24" name="TextBox 23"/>
            <p:cNvSpPr txBox="1"/>
            <p:nvPr/>
          </p:nvSpPr>
          <p:spPr>
            <a:xfrm>
              <a:off x="6167682" y="483017"/>
              <a:ext cx="12382112" cy="1446533"/>
            </a:xfrm>
            <a:prstGeom prst="rect">
              <a:avLst/>
            </a:prstGeom>
            <a:noFill/>
          </p:spPr>
          <p:txBody>
            <a:bodyPr wrap="square" lIns="45711" tIns="22856" rIns="45711" bIns="22856" rtlCol="0" anchor="t">
              <a:spAutoFit/>
            </a:bodyPr>
            <a:lstStyle/>
            <a:p>
              <a:pPr algn="ctr"/>
              <a:r>
                <a:rPr lang="en-US" sz="4400" b="1">
                  <a:solidFill>
                    <a:schemeClr val="tx2"/>
                  </a:solidFill>
                  <a:latin typeface="Lato Regular"/>
                  <a:cs typeface="Lato Regular"/>
                </a:rPr>
                <a:t>Conclusion</a:t>
              </a:r>
              <a:endParaRPr lang="en-US"/>
            </a:p>
          </p:txBody>
        </p:sp>
        <p:sp>
          <p:nvSpPr>
            <p:cNvPr id="25" name="Rectangle 24"/>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a:solidFill>
                  <a:schemeClr val="accent2"/>
                </a:solidFill>
                <a:latin typeface="Open Sans Light"/>
              </a:endParaRPr>
            </a:p>
          </p:txBody>
        </p:sp>
        <p:sp>
          <p:nvSpPr>
            <p:cNvPr id="26" name="Subtitle 2"/>
            <p:cNvSpPr txBox="1">
              <a:spLocks/>
            </p:cNvSpPr>
            <p:nvPr/>
          </p:nvSpPr>
          <p:spPr>
            <a:xfrm>
              <a:off x="6361236" y="1634834"/>
              <a:ext cx="11655185" cy="839116"/>
            </a:xfrm>
            <a:prstGeom prst="rect">
              <a:avLst/>
            </a:prstGeom>
          </p:spPr>
          <p:txBody>
            <a:bodyPr vert="horz" lIns="108745" tIns="54373" rIns="108745" bIns="54373" rtlCol="0" anchor="t">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550">
                  <a:latin typeface="Lato Light"/>
                  <a:cs typeface="Lato Light"/>
                </a:rPr>
                <a:t>Findings and Further Work</a:t>
              </a:r>
              <a:endParaRPr lang="en-US"/>
            </a:p>
          </p:txBody>
        </p:sp>
      </p:grpSp>
      <p:sp>
        <p:nvSpPr>
          <p:cNvPr id="18" name="TextBox 17">
            <a:extLst>
              <a:ext uri="{FF2B5EF4-FFF2-40B4-BE49-F238E27FC236}">
                <a16:creationId xmlns:a16="http://schemas.microsoft.com/office/drawing/2014/main" id="{B361F2CE-2BF1-0FF2-DCAC-7D0BD25DF4B0}"/>
              </a:ext>
            </a:extLst>
          </p:cNvPr>
          <p:cNvSpPr txBox="1"/>
          <p:nvPr/>
        </p:nvSpPr>
        <p:spPr>
          <a:xfrm>
            <a:off x="4744944" y="1581683"/>
            <a:ext cx="6869852" cy="3681649"/>
          </a:xfrm>
          <a:prstGeom prst="rect">
            <a:avLst/>
          </a:prstGeom>
          <a:noFill/>
        </p:spPr>
        <p:txBody>
          <a:bodyPr wrap="square" lIns="91440" tIns="45720" rIns="91440" bIns="45720" rtlCol="0" anchor="t">
            <a:spAutoFit/>
          </a:bodyPr>
          <a:lstStyle/>
          <a:p>
            <a:pPr algn="just">
              <a:lnSpc>
                <a:spcPct val="120000"/>
              </a:lnSpc>
            </a:pPr>
            <a:r>
              <a:rPr lang="en-US" sz="2000" b="1">
                <a:latin typeface="Lato Regular"/>
                <a:ea typeface="+mn-lt"/>
                <a:cs typeface="+mn-lt"/>
              </a:rPr>
              <a:t>Further Work</a:t>
            </a:r>
          </a:p>
          <a:p>
            <a:pPr algn="just">
              <a:lnSpc>
                <a:spcPct val="120000"/>
              </a:lnSpc>
            </a:pPr>
            <a:r>
              <a:rPr lang="en-US" sz="1600">
                <a:latin typeface="Lato Regular"/>
                <a:ea typeface="+mn-lt"/>
                <a:cs typeface="+mn-lt"/>
              </a:rPr>
              <a:t>CNN can be trained for object detection on unlabeled data:</a:t>
            </a:r>
            <a:endParaRPr lang="en-US" sz="1600">
              <a:latin typeface="Lato Regular"/>
              <a:ea typeface="Lato Regular"/>
              <a:cs typeface="Calibri"/>
            </a:endParaRPr>
          </a:p>
          <a:p>
            <a:pPr marL="285750" indent="-285750" algn="just">
              <a:lnSpc>
                <a:spcPct val="120000"/>
              </a:lnSpc>
              <a:buFont typeface="Arial"/>
              <a:buChar char="•"/>
            </a:pPr>
            <a:r>
              <a:rPr lang="en-US" sz="1600">
                <a:latin typeface="Lato Regular"/>
                <a:ea typeface="+mn-lt"/>
                <a:cs typeface="+mn-lt"/>
              </a:rPr>
              <a:t>facial recognition problem (Zhong et al.)</a:t>
            </a:r>
            <a:endParaRPr lang="en-US" sz="1600">
              <a:latin typeface="Lato Regular"/>
              <a:ea typeface="Lato Regular"/>
              <a:cs typeface="Lato Regular"/>
            </a:endParaRPr>
          </a:p>
          <a:p>
            <a:pPr marL="285750" indent="-285750" algn="just">
              <a:lnSpc>
                <a:spcPct val="120000"/>
              </a:lnSpc>
              <a:buFont typeface="Arial"/>
              <a:buChar char="•"/>
            </a:pPr>
            <a:r>
              <a:rPr lang="en-US" sz="1600">
                <a:latin typeface="Lato Regular"/>
                <a:ea typeface="+mn-lt"/>
                <a:cs typeface="+mn-lt"/>
              </a:rPr>
              <a:t>facial identification (Guo et al.) and verification</a:t>
            </a:r>
            <a:endParaRPr lang="en-US" sz="1600">
              <a:latin typeface="Lato Regular"/>
              <a:ea typeface="Lato Regular"/>
              <a:cs typeface="Calibri"/>
            </a:endParaRPr>
          </a:p>
          <a:p>
            <a:pPr marL="285750" indent="-285750" algn="just">
              <a:lnSpc>
                <a:spcPct val="120000"/>
              </a:lnSpc>
              <a:buFont typeface="Arial"/>
              <a:buChar char="•"/>
            </a:pPr>
            <a:r>
              <a:rPr lang="en-US" sz="1600">
                <a:latin typeface="Lato Regular"/>
                <a:ea typeface="+mn-lt"/>
                <a:cs typeface="+mn-lt"/>
              </a:rPr>
              <a:t>facial clustering (Sun et al.) on unlabeled data</a:t>
            </a:r>
            <a:endParaRPr lang="en-US" sz="1600">
              <a:latin typeface="Calibri"/>
              <a:ea typeface="Lato Regular"/>
              <a:cs typeface="Calibri"/>
            </a:endParaRPr>
          </a:p>
          <a:p>
            <a:pPr algn="just">
              <a:lnSpc>
                <a:spcPct val="120000"/>
              </a:lnSpc>
            </a:pPr>
            <a:endParaRPr lang="en-US" sz="1600">
              <a:latin typeface="Lato Regular"/>
              <a:ea typeface="+mn-lt"/>
              <a:cs typeface="+mn-lt"/>
            </a:endParaRPr>
          </a:p>
          <a:p>
            <a:pPr algn="just">
              <a:lnSpc>
                <a:spcPct val="120000"/>
              </a:lnSpc>
            </a:pPr>
            <a:r>
              <a:rPr lang="en-US" sz="1600">
                <a:latin typeface="Lato Regular"/>
                <a:ea typeface="+mn-lt"/>
                <a:cs typeface="+mn-lt"/>
              </a:rPr>
              <a:t>Proper segmentation of facial images split to identify facial structures and image features: </a:t>
            </a:r>
            <a:endParaRPr lang="en-US" sz="1600">
              <a:latin typeface="Lato Regular"/>
              <a:ea typeface="Lato Regular"/>
              <a:cs typeface="Lato Regular"/>
            </a:endParaRPr>
          </a:p>
          <a:p>
            <a:pPr marL="285750" indent="-285750" algn="just">
              <a:lnSpc>
                <a:spcPct val="120000"/>
              </a:lnSpc>
              <a:buFont typeface="Arial"/>
              <a:buChar char="•"/>
            </a:pPr>
            <a:r>
              <a:rPr lang="en-US" sz="1600">
                <a:latin typeface="Lato Regular"/>
                <a:ea typeface="+mn-lt"/>
                <a:cs typeface="+mn-lt"/>
              </a:rPr>
              <a:t>identify pose and age (Cao et al.)</a:t>
            </a:r>
            <a:endParaRPr lang="en-US" sz="1600">
              <a:latin typeface="Lato Regular"/>
              <a:ea typeface="Lato Regular"/>
              <a:cs typeface="Lato Regular"/>
            </a:endParaRPr>
          </a:p>
          <a:p>
            <a:pPr marL="285750" indent="-285750" algn="just">
              <a:lnSpc>
                <a:spcPct val="120000"/>
              </a:lnSpc>
              <a:buFont typeface="Arial"/>
              <a:buChar char="•"/>
            </a:pPr>
            <a:r>
              <a:rPr lang="en-US" sz="1600">
                <a:latin typeface="Lato Regular"/>
                <a:ea typeface="+mn-lt"/>
                <a:cs typeface="+mn-lt"/>
              </a:rPr>
              <a:t>develop models that better handle noisy or blurred inputs (Meng et al.)</a:t>
            </a:r>
          </a:p>
          <a:p>
            <a:pPr marL="285750" indent="-285750" algn="just">
              <a:lnSpc>
                <a:spcPct val="120000"/>
              </a:lnSpc>
              <a:buFont typeface="Arial"/>
              <a:buChar char="•"/>
            </a:pPr>
            <a:endParaRPr lang="en-US" sz="1600">
              <a:latin typeface="Calibri"/>
              <a:ea typeface="Lato Regular"/>
              <a:cs typeface="Calibri"/>
            </a:endParaRPr>
          </a:p>
          <a:p>
            <a:pPr algn="just">
              <a:lnSpc>
                <a:spcPct val="120000"/>
              </a:lnSpc>
            </a:pPr>
            <a:r>
              <a:rPr lang="en-US" sz="1600">
                <a:latin typeface="Lato Regular"/>
                <a:ea typeface="Lato Regular"/>
                <a:cs typeface="Calibri"/>
              </a:rPr>
              <a:t>Facial generation with simple DCGAN:</a:t>
            </a:r>
          </a:p>
        </p:txBody>
      </p:sp>
      <p:pic>
        <p:nvPicPr>
          <p:cNvPr id="2" name="Picture 2" descr="A picture containing text, blur, blurry&#10;&#10;Description automatically generated">
            <a:extLst>
              <a:ext uri="{FF2B5EF4-FFF2-40B4-BE49-F238E27FC236}">
                <a16:creationId xmlns:a16="http://schemas.microsoft.com/office/drawing/2014/main" id="{6F206958-470F-061A-3784-5DAF8F23A2E4}"/>
              </a:ext>
            </a:extLst>
          </p:cNvPr>
          <p:cNvPicPr>
            <a:picLocks noChangeAspect="1"/>
          </p:cNvPicPr>
          <p:nvPr/>
        </p:nvPicPr>
        <p:blipFill>
          <a:blip r:embed="rId2"/>
          <a:stretch>
            <a:fillRect/>
          </a:stretch>
        </p:blipFill>
        <p:spPr>
          <a:xfrm>
            <a:off x="6562165" y="5270799"/>
            <a:ext cx="3393141" cy="888402"/>
          </a:xfrm>
          <a:prstGeom prst="rect">
            <a:avLst/>
          </a:prstGeom>
        </p:spPr>
      </p:pic>
    </p:spTree>
    <p:extLst>
      <p:ext uri="{BB962C8B-B14F-4D97-AF65-F5344CB8AC3E}">
        <p14:creationId xmlns:p14="http://schemas.microsoft.com/office/powerpoint/2010/main" val="1080354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232E9AB-6B85-F1D0-4149-947EF306B9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8037" y="1812885"/>
            <a:ext cx="6096000" cy="4419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85FE082-0396-C15B-3A7D-98BF26118D1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778268" y="4284819"/>
            <a:ext cx="1773936" cy="21848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7624B6C-661C-1721-3D80-38C89F66F0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6761" y="3202844"/>
            <a:ext cx="1773936" cy="21639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CA448385-1DE3-5790-3862-A45AA63973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7273" y="1926931"/>
            <a:ext cx="1778000" cy="217170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FDE6E376-CC73-7DE6-F5CB-0FAD45076203}"/>
              </a:ext>
            </a:extLst>
          </p:cNvPr>
          <p:cNvGrpSpPr/>
          <p:nvPr/>
        </p:nvGrpSpPr>
        <p:grpSpPr>
          <a:xfrm>
            <a:off x="3006075" y="241509"/>
            <a:ext cx="6179850" cy="1039544"/>
            <a:chOff x="5988388" y="483017"/>
            <a:chExt cx="12359700" cy="2079087"/>
          </a:xfrm>
        </p:grpSpPr>
        <p:sp>
          <p:nvSpPr>
            <p:cNvPr id="13" name="TextBox 12">
              <a:extLst>
                <a:ext uri="{FF2B5EF4-FFF2-40B4-BE49-F238E27FC236}">
                  <a16:creationId xmlns:a16="http://schemas.microsoft.com/office/drawing/2014/main" id="{7B409192-A756-CBEC-4E28-4F7E822A816C}"/>
                </a:ext>
              </a:extLst>
            </p:cNvPr>
            <p:cNvSpPr txBox="1"/>
            <p:nvPr/>
          </p:nvSpPr>
          <p:spPr>
            <a:xfrm>
              <a:off x="5988388" y="483017"/>
              <a:ext cx="12359700" cy="1446533"/>
            </a:xfrm>
            <a:prstGeom prst="rect">
              <a:avLst/>
            </a:prstGeom>
            <a:noFill/>
          </p:spPr>
          <p:txBody>
            <a:bodyPr wrap="square" lIns="45711" tIns="22856" rIns="45711" bIns="22856" rtlCol="0">
              <a:spAutoFit/>
            </a:bodyPr>
            <a:lstStyle/>
            <a:p>
              <a:pPr algn="ctr"/>
              <a:r>
                <a:rPr lang="en-US" sz="4400" b="1">
                  <a:solidFill>
                    <a:schemeClr val="tx2"/>
                  </a:solidFill>
                  <a:latin typeface="Lato Regular"/>
                  <a:cs typeface="Lato Regular"/>
                </a:rPr>
                <a:t>Celebrity Face Dataset</a:t>
              </a:r>
            </a:p>
          </p:txBody>
        </p:sp>
        <p:sp>
          <p:nvSpPr>
            <p:cNvPr id="14" name="Rectangle 13">
              <a:extLst>
                <a:ext uri="{FF2B5EF4-FFF2-40B4-BE49-F238E27FC236}">
                  <a16:creationId xmlns:a16="http://schemas.microsoft.com/office/drawing/2014/main" id="{5B4D4C0C-9D1C-FE77-8437-DE59205FD516}"/>
                </a:ext>
              </a:extLst>
            </p:cNvPr>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a:solidFill>
                  <a:schemeClr val="accent2"/>
                </a:solidFill>
                <a:latin typeface="Open Sans Light"/>
              </a:endParaRPr>
            </a:p>
          </p:txBody>
        </p:sp>
        <p:sp>
          <p:nvSpPr>
            <p:cNvPr id="15" name="Subtitle 2">
              <a:extLst>
                <a:ext uri="{FF2B5EF4-FFF2-40B4-BE49-F238E27FC236}">
                  <a16:creationId xmlns:a16="http://schemas.microsoft.com/office/drawing/2014/main" id="{EA322FF3-16E8-3724-E229-72D58967EE18}"/>
                </a:ext>
              </a:extLst>
            </p:cNvPr>
            <p:cNvSpPr txBox="1">
              <a:spLocks/>
            </p:cNvSpPr>
            <p:nvPr/>
          </p:nvSpPr>
          <p:spPr>
            <a:xfrm>
              <a:off x="6361236" y="1634834"/>
              <a:ext cx="11655185" cy="839116"/>
            </a:xfrm>
            <a:prstGeom prst="rect">
              <a:avLst/>
            </a:prstGeom>
          </p:spPr>
          <p:txBody>
            <a:bodyPr vert="horz" lIns="108745" tIns="54373" rIns="108745" bIns="54373" rtlCol="0">
              <a:normAutofit fontScale="77500" lnSpcReduction="20000"/>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550">
                  <a:latin typeface="Lato Light"/>
                  <a:cs typeface="Lato Light"/>
                </a:rPr>
                <a:t>Over 200K images of celebrity faces with 40 binary attribute annotations for each.</a:t>
              </a:r>
              <a:endParaRPr lang="en-US" sz="1550">
                <a:solidFill>
                  <a:schemeClr val="accent1"/>
                </a:solidFill>
                <a:latin typeface="Lato Light"/>
                <a:cs typeface="Lato Light"/>
              </a:endParaRPr>
            </a:p>
          </p:txBody>
        </p:sp>
      </p:grpSp>
      <p:pic>
        <p:nvPicPr>
          <p:cNvPr id="1028" name="Picture 4">
            <a:extLst>
              <a:ext uri="{FF2B5EF4-FFF2-40B4-BE49-F238E27FC236}">
                <a16:creationId xmlns:a16="http://schemas.microsoft.com/office/drawing/2014/main" id="{08AEE0B0-89AA-0118-D3F0-AE6D69215A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748" y="1281053"/>
            <a:ext cx="1773936" cy="213368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480AEC07-36F5-B7CA-D42E-87121A99CACD}"/>
              </a:ext>
            </a:extLst>
          </p:cNvPr>
          <p:cNvCxnSpPr>
            <a:cxnSpLocks/>
          </p:cNvCxnSpPr>
          <p:nvPr/>
        </p:nvCxnSpPr>
        <p:spPr>
          <a:xfrm flipV="1">
            <a:off x="1335254" y="3586552"/>
            <a:ext cx="966952" cy="1580683"/>
          </a:xfrm>
          <a:prstGeom prst="line">
            <a:avLst/>
          </a:prstGeom>
          <a:ln w="19050">
            <a:solidFill>
              <a:srgbClr val="1EA185"/>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F758185-4026-EECB-4168-4318263864BB}"/>
              </a:ext>
            </a:extLst>
          </p:cNvPr>
          <p:cNvCxnSpPr>
            <a:cxnSpLocks/>
          </p:cNvCxnSpPr>
          <p:nvPr/>
        </p:nvCxnSpPr>
        <p:spPr>
          <a:xfrm flipH="1" flipV="1">
            <a:off x="1462532" y="1697272"/>
            <a:ext cx="2694425" cy="310204"/>
          </a:xfrm>
          <a:prstGeom prst="line">
            <a:avLst/>
          </a:prstGeom>
          <a:ln w="19050">
            <a:solidFill>
              <a:srgbClr val="1EA185"/>
            </a:solidFill>
          </a:ln>
        </p:spPr>
        <p:style>
          <a:lnRef idx="1">
            <a:schemeClr val="accent1"/>
          </a:lnRef>
          <a:fillRef idx="0">
            <a:schemeClr val="accent1"/>
          </a:fillRef>
          <a:effectRef idx="0">
            <a:schemeClr val="accent1"/>
          </a:effectRef>
          <a:fontRef idx="minor">
            <a:schemeClr val="tx1"/>
          </a:fontRef>
        </p:style>
      </p:cxnSp>
      <p:sp>
        <p:nvSpPr>
          <p:cNvPr id="22" name="Subtitle 2">
            <a:extLst>
              <a:ext uri="{FF2B5EF4-FFF2-40B4-BE49-F238E27FC236}">
                <a16:creationId xmlns:a16="http://schemas.microsoft.com/office/drawing/2014/main" id="{462C212D-FC55-CDBE-D60B-C3A0C6133DF7}"/>
              </a:ext>
            </a:extLst>
          </p:cNvPr>
          <p:cNvSpPr txBox="1">
            <a:spLocks/>
          </p:cNvSpPr>
          <p:nvPr/>
        </p:nvSpPr>
        <p:spPr>
          <a:xfrm>
            <a:off x="809253" y="5129269"/>
            <a:ext cx="911791" cy="419558"/>
          </a:xfrm>
          <a:prstGeom prst="rect">
            <a:avLst/>
          </a:prstGeom>
        </p:spPr>
        <p:txBody>
          <a:bodyPr vert="horz" lIns="108745" tIns="54373" rIns="108745" bIns="54373" rtlCol="0">
            <a:no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550">
                <a:latin typeface="Lato Light"/>
                <a:cs typeface="Lato Light"/>
              </a:rPr>
              <a:t>smiling</a:t>
            </a:r>
            <a:endParaRPr lang="en-US" sz="1550">
              <a:solidFill>
                <a:schemeClr val="accent1"/>
              </a:solidFill>
              <a:latin typeface="Lato Light"/>
              <a:cs typeface="Lato Light"/>
            </a:endParaRPr>
          </a:p>
        </p:txBody>
      </p:sp>
      <p:sp>
        <p:nvSpPr>
          <p:cNvPr id="24" name="Subtitle 2">
            <a:extLst>
              <a:ext uri="{FF2B5EF4-FFF2-40B4-BE49-F238E27FC236}">
                <a16:creationId xmlns:a16="http://schemas.microsoft.com/office/drawing/2014/main" id="{111B5D56-88FA-E16E-B6C8-799D602336A8}"/>
              </a:ext>
            </a:extLst>
          </p:cNvPr>
          <p:cNvSpPr txBox="1">
            <a:spLocks/>
          </p:cNvSpPr>
          <p:nvPr/>
        </p:nvSpPr>
        <p:spPr>
          <a:xfrm>
            <a:off x="4064712" y="1797697"/>
            <a:ext cx="1383857" cy="419558"/>
          </a:xfrm>
          <a:prstGeom prst="rect">
            <a:avLst/>
          </a:prstGeom>
        </p:spPr>
        <p:txBody>
          <a:bodyPr vert="horz" lIns="108745" tIns="54373" rIns="108745" bIns="54373" rtlCol="0">
            <a:no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550">
                <a:latin typeface="Lato Light"/>
                <a:cs typeface="Lato Light"/>
              </a:rPr>
              <a:t>eyeglasses</a:t>
            </a:r>
            <a:endParaRPr lang="en-US" sz="1550">
              <a:solidFill>
                <a:schemeClr val="accent1"/>
              </a:solidFill>
              <a:latin typeface="Lato Light"/>
              <a:cs typeface="Lato Light"/>
            </a:endParaRPr>
          </a:p>
        </p:txBody>
      </p:sp>
      <p:cxnSp>
        <p:nvCxnSpPr>
          <p:cNvPr id="25" name="Straight Connector 24">
            <a:extLst>
              <a:ext uri="{FF2B5EF4-FFF2-40B4-BE49-F238E27FC236}">
                <a16:creationId xmlns:a16="http://schemas.microsoft.com/office/drawing/2014/main" id="{470EF97F-B679-E94E-F5B1-7766182F6612}"/>
              </a:ext>
            </a:extLst>
          </p:cNvPr>
          <p:cNvCxnSpPr>
            <a:cxnSpLocks/>
          </p:cNvCxnSpPr>
          <p:nvPr/>
        </p:nvCxnSpPr>
        <p:spPr>
          <a:xfrm flipV="1">
            <a:off x="2073285" y="4370386"/>
            <a:ext cx="966952" cy="1580683"/>
          </a:xfrm>
          <a:prstGeom prst="line">
            <a:avLst/>
          </a:prstGeom>
          <a:ln w="19050">
            <a:solidFill>
              <a:srgbClr val="1EA185"/>
            </a:solidFill>
          </a:ln>
        </p:spPr>
        <p:style>
          <a:lnRef idx="1">
            <a:schemeClr val="accent1"/>
          </a:lnRef>
          <a:fillRef idx="0">
            <a:schemeClr val="accent1"/>
          </a:fillRef>
          <a:effectRef idx="0">
            <a:schemeClr val="accent1"/>
          </a:effectRef>
          <a:fontRef idx="minor">
            <a:schemeClr val="tx1"/>
          </a:fontRef>
        </p:style>
      </p:cxnSp>
      <p:sp>
        <p:nvSpPr>
          <p:cNvPr id="26" name="Subtitle 2">
            <a:extLst>
              <a:ext uri="{FF2B5EF4-FFF2-40B4-BE49-F238E27FC236}">
                <a16:creationId xmlns:a16="http://schemas.microsoft.com/office/drawing/2014/main" id="{D7A4FB3B-9DCE-30A1-C520-052227C01047}"/>
              </a:ext>
            </a:extLst>
          </p:cNvPr>
          <p:cNvSpPr txBox="1">
            <a:spLocks/>
          </p:cNvSpPr>
          <p:nvPr/>
        </p:nvSpPr>
        <p:spPr>
          <a:xfrm>
            <a:off x="1547284" y="5913103"/>
            <a:ext cx="911791" cy="419558"/>
          </a:xfrm>
          <a:prstGeom prst="rect">
            <a:avLst/>
          </a:prstGeom>
        </p:spPr>
        <p:txBody>
          <a:bodyPr vert="horz" lIns="108745" tIns="54373" rIns="108745" bIns="54373" rtlCol="0">
            <a:no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550">
                <a:latin typeface="Lato Light"/>
                <a:cs typeface="Lato Light"/>
              </a:rPr>
              <a:t>hat</a:t>
            </a:r>
            <a:endParaRPr lang="en-US" sz="1550">
              <a:solidFill>
                <a:schemeClr val="accent1"/>
              </a:solidFill>
              <a:latin typeface="Lato Light"/>
              <a:cs typeface="Lato Light"/>
            </a:endParaRPr>
          </a:p>
        </p:txBody>
      </p:sp>
      <p:sp>
        <p:nvSpPr>
          <p:cNvPr id="2" name="Slide Number Placeholder 1">
            <a:extLst>
              <a:ext uri="{FF2B5EF4-FFF2-40B4-BE49-F238E27FC236}">
                <a16:creationId xmlns:a16="http://schemas.microsoft.com/office/drawing/2014/main" id="{FFDE2ADE-EFCA-90B6-7B09-D73F09B9A052}"/>
              </a:ext>
            </a:extLst>
          </p:cNvPr>
          <p:cNvSpPr>
            <a:spLocks noGrp="1"/>
          </p:cNvSpPr>
          <p:nvPr>
            <p:ph type="sldNum" sz="quarter" idx="12"/>
          </p:nvPr>
        </p:nvSpPr>
        <p:spPr/>
        <p:txBody>
          <a:bodyPr/>
          <a:lstStyle/>
          <a:p>
            <a:fld id="{8066EFD6-8226-5847-99E7-CD72AD91D5EE}" type="slidenum">
              <a:rPr lang="en-US" smtClean="0"/>
              <a:t>2</a:t>
            </a:fld>
            <a:endParaRPr lang="en-US"/>
          </a:p>
        </p:txBody>
      </p:sp>
    </p:spTree>
    <p:extLst>
      <p:ext uri="{BB962C8B-B14F-4D97-AF65-F5344CB8AC3E}">
        <p14:creationId xmlns:p14="http://schemas.microsoft.com/office/powerpoint/2010/main" val="3241174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E91DA2-EDE0-FFE4-CA4A-744EA8748511}"/>
              </a:ext>
            </a:extLst>
          </p:cNvPr>
          <p:cNvPicPr>
            <a:picLocks noChangeAspect="1"/>
          </p:cNvPicPr>
          <p:nvPr/>
        </p:nvPicPr>
        <p:blipFill>
          <a:blip r:embed="rId2"/>
          <a:stretch>
            <a:fillRect/>
          </a:stretch>
        </p:blipFill>
        <p:spPr>
          <a:xfrm>
            <a:off x="1975364" y="1690688"/>
            <a:ext cx="2893197" cy="3575861"/>
          </a:xfrm>
          <a:prstGeom prst="rect">
            <a:avLst/>
          </a:prstGeom>
        </p:spPr>
      </p:pic>
      <p:sp>
        <p:nvSpPr>
          <p:cNvPr id="8" name="TextBox 7">
            <a:extLst>
              <a:ext uri="{FF2B5EF4-FFF2-40B4-BE49-F238E27FC236}">
                <a16:creationId xmlns:a16="http://schemas.microsoft.com/office/drawing/2014/main" id="{11F39AE3-D9FE-4F6E-5E17-9E49B43F14C7}"/>
              </a:ext>
            </a:extLst>
          </p:cNvPr>
          <p:cNvSpPr txBox="1"/>
          <p:nvPr/>
        </p:nvSpPr>
        <p:spPr>
          <a:xfrm>
            <a:off x="1776972" y="241509"/>
            <a:ext cx="8638057" cy="1400375"/>
          </a:xfrm>
          <a:prstGeom prst="rect">
            <a:avLst/>
          </a:prstGeom>
          <a:noFill/>
        </p:spPr>
        <p:txBody>
          <a:bodyPr wrap="square" lIns="45711" tIns="22856" rIns="45711" bIns="22856" rtlCol="0">
            <a:spAutoFit/>
          </a:bodyPr>
          <a:lstStyle/>
          <a:p>
            <a:pPr algn="ctr"/>
            <a:r>
              <a:rPr lang="en-US" sz="4400" b="1">
                <a:solidFill>
                  <a:schemeClr val="tx2"/>
                </a:solidFill>
                <a:latin typeface="Lato Regular"/>
                <a:cs typeface="Lato Regular"/>
              </a:rPr>
              <a:t>Binary Classification: Smiling</a:t>
            </a:r>
          </a:p>
        </p:txBody>
      </p:sp>
      <p:sp>
        <p:nvSpPr>
          <p:cNvPr id="11" name="TextBox 10">
            <a:extLst>
              <a:ext uri="{FF2B5EF4-FFF2-40B4-BE49-F238E27FC236}">
                <a16:creationId xmlns:a16="http://schemas.microsoft.com/office/drawing/2014/main" id="{1F7F50EE-5C83-9006-A4B9-F99137AA0B2D}"/>
              </a:ext>
            </a:extLst>
          </p:cNvPr>
          <p:cNvSpPr txBox="1"/>
          <p:nvPr/>
        </p:nvSpPr>
        <p:spPr>
          <a:xfrm>
            <a:off x="5106622" y="3274643"/>
            <a:ext cx="1978756" cy="723267"/>
          </a:xfrm>
          <a:prstGeom prst="rect">
            <a:avLst/>
          </a:prstGeom>
          <a:noFill/>
        </p:spPr>
        <p:txBody>
          <a:bodyPr wrap="square" lIns="45711" tIns="22856" rIns="45711" bIns="22856" rtlCol="0">
            <a:spAutoFit/>
          </a:bodyPr>
          <a:lstStyle/>
          <a:p>
            <a:pPr algn="ctr"/>
            <a:r>
              <a:rPr lang="en-US" sz="4400" b="1">
                <a:solidFill>
                  <a:schemeClr val="tx2"/>
                </a:solidFill>
                <a:latin typeface="Lato Regular"/>
                <a:cs typeface="Lato Regular"/>
              </a:rPr>
              <a:t>vs</a:t>
            </a:r>
          </a:p>
        </p:txBody>
      </p:sp>
      <p:pic>
        <p:nvPicPr>
          <p:cNvPr id="12" name="Picture 11">
            <a:extLst>
              <a:ext uri="{FF2B5EF4-FFF2-40B4-BE49-F238E27FC236}">
                <a16:creationId xmlns:a16="http://schemas.microsoft.com/office/drawing/2014/main" id="{28D37FB8-B1E5-B7CF-83E2-BC631BCE332B}"/>
              </a:ext>
            </a:extLst>
          </p:cNvPr>
          <p:cNvPicPr>
            <a:picLocks noChangeAspect="1"/>
          </p:cNvPicPr>
          <p:nvPr/>
        </p:nvPicPr>
        <p:blipFill>
          <a:blip r:embed="rId3"/>
          <a:stretch>
            <a:fillRect/>
          </a:stretch>
        </p:blipFill>
        <p:spPr>
          <a:xfrm>
            <a:off x="7323439" y="1690688"/>
            <a:ext cx="2960204" cy="3592158"/>
          </a:xfrm>
          <a:prstGeom prst="rect">
            <a:avLst/>
          </a:prstGeom>
        </p:spPr>
      </p:pic>
      <p:sp>
        <p:nvSpPr>
          <p:cNvPr id="2" name="Slide Number Placeholder 1">
            <a:extLst>
              <a:ext uri="{FF2B5EF4-FFF2-40B4-BE49-F238E27FC236}">
                <a16:creationId xmlns:a16="http://schemas.microsoft.com/office/drawing/2014/main" id="{3FDED1A3-2D41-CC21-BD3F-13769684ADB2}"/>
              </a:ext>
            </a:extLst>
          </p:cNvPr>
          <p:cNvSpPr>
            <a:spLocks noGrp="1"/>
          </p:cNvSpPr>
          <p:nvPr>
            <p:ph type="sldNum" sz="quarter" idx="12"/>
          </p:nvPr>
        </p:nvSpPr>
        <p:spPr/>
        <p:txBody>
          <a:bodyPr/>
          <a:lstStyle/>
          <a:p>
            <a:fld id="{8066EFD6-8226-5847-99E7-CD72AD91D5EE}" type="slidenum">
              <a:rPr lang="en-US" smtClean="0"/>
              <a:t>3</a:t>
            </a:fld>
            <a:endParaRPr lang="en-US"/>
          </a:p>
        </p:txBody>
      </p:sp>
    </p:spTree>
    <p:extLst>
      <p:ext uri="{BB962C8B-B14F-4D97-AF65-F5344CB8AC3E}">
        <p14:creationId xmlns:p14="http://schemas.microsoft.com/office/powerpoint/2010/main" val="4158300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spect="1"/>
          </p:cNvSpPr>
          <p:nvPr/>
        </p:nvSpPr>
        <p:spPr>
          <a:xfrm rot="16200000">
            <a:off x="5981304" y="649682"/>
            <a:ext cx="6858002" cy="5558632"/>
          </a:xfrm>
          <a:prstGeom prst="rect">
            <a:avLst/>
          </a:prstGeom>
          <a:solidFill>
            <a:srgbClr val="5B697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13" name="Rectangle 12"/>
          <p:cNvSpPr>
            <a:spLocks noChangeAspect="1"/>
          </p:cNvSpPr>
          <p:nvPr/>
        </p:nvSpPr>
        <p:spPr>
          <a:xfrm rot="16200000">
            <a:off x="-112712" y="114300"/>
            <a:ext cx="6858000" cy="6629401"/>
          </a:xfrm>
          <a:prstGeom prst="rect">
            <a:avLst/>
          </a:prstGeom>
          <a:solidFill>
            <a:schemeClr val="bg1">
              <a:alpha val="8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16" name="Title 20"/>
          <p:cNvSpPr txBox="1">
            <a:spLocks/>
          </p:cNvSpPr>
          <p:nvPr/>
        </p:nvSpPr>
        <p:spPr>
          <a:xfrm>
            <a:off x="6908915" y="1720451"/>
            <a:ext cx="4133155" cy="246221"/>
          </a:xfrm>
          <a:prstGeom prst="rect">
            <a:avLst/>
          </a:prstGeom>
        </p:spPr>
        <p:txBody>
          <a:bodyPr vert="horz" wrap="square" lIns="121893" tIns="0" rIns="121893"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1600" b="1">
                <a:solidFill>
                  <a:schemeClr val="bg1"/>
                </a:solidFill>
                <a:latin typeface="Lato Regular"/>
                <a:cs typeface="Lato Regular"/>
              </a:rPr>
              <a:t>Model Makeup</a:t>
            </a:r>
          </a:p>
        </p:txBody>
      </p:sp>
      <p:grpSp>
        <p:nvGrpSpPr>
          <p:cNvPr id="72" name="Group 71"/>
          <p:cNvGrpSpPr/>
          <p:nvPr/>
        </p:nvGrpSpPr>
        <p:grpSpPr>
          <a:xfrm>
            <a:off x="6307597" y="235209"/>
            <a:ext cx="6179850" cy="1039544"/>
            <a:chOff x="5988388" y="483017"/>
            <a:chExt cx="12359700" cy="2079087"/>
          </a:xfrm>
        </p:grpSpPr>
        <p:sp>
          <p:nvSpPr>
            <p:cNvPr id="73" name="TextBox 72"/>
            <p:cNvSpPr txBox="1"/>
            <p:nvPr/>
          </p:nvSpPr>
          <p:spPr>
            <a:xfrm>
              <a:off x="5988388" y="483017"/>
              <a:ext cx="12359700" cy="1446533"/>
            </a:xfrm>
            <a:prstGeom prst="rect">
              <a:avLst/>
            </a:prstGeom>
            <a:noFill/>
          </p:spPr>
          <p:txBody>
            <a:bodyPr wrap="square" lIns="45711" tIns="22856" rIns="45711" bIns="22856" rtlCol="0">
              <a:spAutoFit/>
            </a:bodyPr>
            <a:lstStyle/>
            <a:p>
              <a:pPr algn="ctr"/>
              <a:r>
                <a:rPr lang="en-US" sz="4400" b="1">
                  <a:solidFill>
                    <a:schemeClr val="bg1"/>
                  </a:solidFill>
                  <a:latin typeface="Lato Regular"/>
                  <a:cs typeface="Lato Regular"/>
                </a:rPr>
                <a:t>Custom Model</a:t>
              </a:r>
            </a:p>
          </p:txBody>
        </p:sp>
        <p:sp>
          <p:nvSpPr>
            <p:cNvPr id="74" name="Rectangle 73"/>
            <p:cNvSpPr/>
            <p:nvPr/>
          </p:nvSpPr>
          <p:spPr>
            <a:xfrm>
              <a:off x="11412311" y="2470667"/>
              <a:ext cx="1553038" cy="914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a:solidFill>
                  <a:schemeClr val="accent2"/>
                </a:solidFill>
                <a:latin typeface="Open Sans Light"/>
              </a:endParaRPr>
            </a:p>
          </p:txBody>
        </p:sp>
      </p:grpSp>
      <p:pic>
        <p:nvPicPr>
          <p:cNvPr id="2050" name="Picture 2">
            <a:extLst>
              <a:ext uri="{FF2B5EF4-FFF2-40B4-BE49-F238E27FC236}">
                <a16:creationId xmlns:a16="http://schemas.microsoft.com/office/drawing/2014/main" id="{8824289B-916E-6D3C-0AAD-83166E53B3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6234" y="276559"/>
            <a:ext cx="4474003" cy="3103486"/>
          </a:xfrm>
          <a:prstGeom prst="rect">
            <a:avLst/>
          </a:prstGeom>
          <a:noFill/>
          <a:extLst>
            <a:ext uri="{909E8E84-426E-40DD-AFC4-6F175D3DCCD1}">
              <a14:hiddenFill xmlns:a14="http://schemas.microsoft.com/office/drawing/2010/main">
                <a:solidFill>
                  <a:srgbClr val="FFFFFF"/>
                </a:solidFill>
              </a14:hiddenFill>
            </a:ext>
          </a:extLst>
        </p:spPr>
      </p:pic>
      <p:sp>
        <p:nvSpPr>
          <p:cNvPr id="47" name="Title 20">
            <a:extLst>
              <a:ext uri="{FF2B5EF4-FFF2-40B4-BE49-F238E27FC236}">
                <a16:creationId xmlns:a16="http://schemas.microsoft.com/office/drawing/2014/main" id="{9E176B61-E11F-529B-0BEF-389D3D35EFDC}"/>
              </a:ext>
            </a:extLst>
          </p:cNvPr>
          <p:cNvSpPr txBox="1">
            <a:spLocks/>
          </p:cNvSpPr>
          <p:nvPr/>
        </p:nvSpPr>
        <p:spPr>
          <a:xfrm>
            <a:off x="6908914" y="2063312"/>
            <a:ext cx="5273777" cy="3447098"/>
          </a:xfrm>
          <a:prstGeom prst="rect">
            <a:avLst/>
          </a:prstGeom>
        </p:spPr>
        <p:txBody>
          <a:bodyPr vert="horz" wrap="square" lIns="121893" tIns="0" rIns="121893"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marL="285750" indent="-285750" algn="l">
              <a:buFont typeface="Arial" panose="020B0604020202020204" pitchFamily="34" charset="0"/>
              <a:buChar char="•"/>
            </a:pPr>
            <a:r>
              <a:rPr lang="en-US" altLang="zh-CN" sz="1600">
                <a:solidFill>
                  <a:schemeClr val="bg1"/>
                </a:solidFill>
                <a:latin typeface="Lato Regular"/>
                <a:cs typeface="Lato Regular"/>
              </a:rPr>
              <a:t>Three</a:t>
            </a:r>
            <a:r>
              <a:rPr lang="zh-CN" altLang="en-US" sz="1600">
                <a:solidFill>
                  <a:schemeClr val="bg1"/>
                </a:solidFill>
                <a:latin typeface="Lato Regular"/>
                <a:cs typeface="Lato Regular"/>
              </a:rPr>
              <a:t> </a:t>
            </a:r>
            <a:r>
              <a:rPr lang="en-US" altLang="zh-CN" sz="1600">
                <a:solidFill>
                  <a:schemeClr val="bg1"/>
                </a:solidFill>
                <a:latin typeface="Lato Regular"/>
                <a:cs typeface="Lato Regular"/>
              </a:rPr>
              <a:t>convolutional</a:t>
            </a:r>
            <a:r>
              <a:rPr lang="zh-CN" altLang="en-US" sz="1600">
                <a:solidFill>
                  <a:schemeClr val="bg1"/>
                </a:solidFill>
                <a:latin typeface="Lato Regular"/>
                <a:cs typeface="Lato Regular"/>
              </a:rPr>
              <a:t> </a:t>
            </a:r>
            <a:r>
              <a:rPr lang="en-US" altLang="zh-CN" sz="1600">
                <a:solidFill>
                  <a:schemeClr val="bg1"/>
                </a:solidFill>
                <a:latin typeface="Lato Regular"/>
                <a:cs typeface="Lato Regular"/>
              </a:rPr>
              <a:t>blocks,</a:t>
            </a:r>
            <a:r>
              <a:rPr lang="zh-CN" altLang="en-US" sz="1600">
                <a:solidFill>
                  <a:schemeClr val="bg1"/>
                </a:solidFill>
                <a:latin typeface="Lato Regular"/>
                <a:cs typeface="Lato Regular"/>
              </a:rPr>
              <a:t> </a:t>
            </a:r>
            <a:r>
              <a:rPr lang="en-US" altLang="zh-CN" sz="1600">
                <a:solidFill>
                  <a:schemeClr val="bg1"/>
                </a:solidFill>
                <a:latin typeface="Lato Regular"/>
                <a:cs typeface="Lato Regular"/>
              </a:rPr>
              <a:t>each</a:t>
            </a:r>
            <a:r>
              <a:rPr lang="zh-CN" altLang="en-US" sz="1600">
                <a:solidFill>
                  <a:schemeClr val="bg1"/>
                </a:solidFill>
                <a:latin typeface="Lato Regular"/>
                <a:cs typeface="Lato Regular"/>
              </a:rPr>
              <a:t> </a:t>
            </a:r>
            <a:r>
              <a:rPr lang="en-US" altLang="zh-CN" sz="1600">
                <a:solidFill>
                  <a:schemeClr val="bg1"/>
                </a:solidFill>
                <a:latin typeface="Lato Regular"/>
                <a:cs typeface="Lato Regular"/>
              </a:rPr>
              <a:t>containing</a:t>
            </a:r>
          </a:p>
          <a:p>
            <a:pPr marL="742950" lvl="1" indent="-285750">
              <a:buFont typeface="Arial" panose="020B0604020202020204" pitchFamily="34" charset="0"/>
              <a:buChar char="•"/>
            </a:pPr>
            <a:r>
              <a:rPr lang="en-US" altLang="zh-CN" sz="1600">
                <a:solidFill>
                  <a:schemeClr val="bg1"/>
                </a:solidFill>
                <a:latin typeface="Lato Regular"/>
                <a:cs typeface="Lato Regular"/>
              </a:rPr>
              <a:t>2</a:t>
            </a:r>
            <a:r>
              <a:rPr lang="zh-CN" altLang="en-US" sz="1600">
                <a:solidFill>
                  <a:schemeClr val="bg1"/>
                </a:solidFill>
                <a:latin typeface="Lato Regular"/>
                <a:cs typeface="Lato Regular"/>
              </a:rPr>
              <a:t> </a:t>
            </a:r>
            <a:r>
              <a:rPr lang="en-US" altLang="zh-CN" sz="1600">
                <a:solidFill>
                  <a:schemeClr val="bg1"/>
                </a:solidFill>
                <a:latin typeface="Lato Regular"/>
                <a:cs typeface="Lato Regular"/>
              </a:rPr>
              <a:t>convolutional</a:t>
            </a:r>
            <a:r>
              <a:rPr lang="zh-CN" altLang="en-US" sz="1600">
                <a:solidFill>
                  <a:schemeClr val="bg1"/>
                </a:solidFill>
                <a:latin typeface="Lato Regular"/>
                <a:cs typeface="Lato Regular"/>
              </a:rPr>
              <a:t> </a:t>
            </a:r>
            <a:r>
              <a:rPr lang="en-US" altLang="zh-CN" sz="1600">
                <a:solidFill>
                  <a:schemeClr val="bg1"/>
                </a:solidFill>
                <a:latin typeface="Lato Regular"/>
                <a:cs typeface="Lato Regular"/>
              </a:rPr>
              <a:t>layers</a:t>
            </a:r>
          </a:p>
          <a:p>
            <a:pPr marL="1200150" lvl="2" indent="-285750">
              <a:buFont typeface="Arial" panose="020B0604020202020204" pitchFamily="34" charset="0"/>
              <a:buChar char="•"/>
            </a:pPr>
            <a:r>
              <a:rPr lang="en-US" altLang="zh-CN" sz="1600">
                <a:solidFill>
                  <a:schemeClr val="bg1"/>
                </a:solidFill>
                <a:latin typeface="Lato Regular"/>
                <a:cs typeface="Lato Regular"/>
              </a:rPr>
              <a:t>Kernel</a:t>
            </a:r>
            <a:r>
              <a:rPr lang="zh-CN" altLang="en-US" sz="1600">
                <a:solidFill>
                  <a:schemeClr val="bg1"/>
                </a:solidFill>
                <a:latin typeface="Lato Regular"/>
                <a:cs typeface="Lato Regular"/>
              </a:rPr>
              <a:t> </a:t>
            </a:r>
            <a:r>
              <a:rPr lang="en-US" altLang="zh-CN" sz="1600">
                <a:solidFill>
                  <a:schemeClr val="bg1"/>
                </a:solidFill>
                <a:latin typeface="Lato Regular"/>
                <a:cs typeface="Lato Regular"/>
              </a:rPr>
              <a:t>size</a:t>
            </a:r>
            <a:r>
              <a:rPr lang="zh-CN" altLang="en-US" sz="1600">
                <a:solidFill>
                  <a:schemeClr val="bg1"/>
                </a:solidFill>
                <a:latin typeface="Lato Regular"/>
                <a:cs typeface="Lato Regular"/>
              </a:rPr>
              <a:t> </a:t>
            </a:r>
            <a:r>
              <a:rPr lang="en-US" altLang="zh-CN" sz="1600">
                <a:solidFill>
                  <a:schemeClr val="bg1"/>
                </a:solidFill>
                <a:latin typeface="Lato Regular"/>
                <a:cs typeface="Lato Regular"/>
              </a:rPr>
              <a:t>:</a:t>
            </a:r>
            <a:r>
              <a:rPr lang="zh-CN" altLang="en-US" sz="1600">
                <a:solidFill>
                  <a:schemeClr val="bg1"/>
                </a:solidFill>
                <a:latin typeface="Lato Regular"/>
                <a:cs typeface="Lato Regular"/>
              </a:rPr>
              <a:t> </a:t>
            </a:r>
            <a:r>
              <a:rPr lang="en-US" altLang="zh-CN" sz="1600">
                <a:solidFill>
                  <a:schemeClr val="bg1"/>
                </a:solidFill>
                <a:latin typeface="Lato Regular"/>
                <a:cs typeface="Lato Regular"/>
              </a:rPr>
              <a:t>4x4</a:t>
            </a:r>
          </a:p>
          <a:p>
            <a:pPr marL="1200150" lvl="2" indent="-285750">
              <a:buFont typeface="Arial" panose="020B0604020202020204" pitchFamily="34" charset="0"/>
              <a:buChar char="•"/>
            </a:pPr>
            <a:r>
              <a:rPr lang="en-US" altLang="zh-CN" sz="1600">
                <a:solidFill>
                  <a:schemeClr val="bg1"/>
                </a:solidFill>
                <a:latin typeface="Lato Regular"/>
                <a:cs typeface="Lato Regular"/>
              </a:rPr>
              <a:t>Number</a:t>
            </a:r>
            <a:r>
              <a:rPr lang="zh-CN" altLang="en-US" sz="1600">
                <a:solidFill>
                  <a:schemeClr val="bg1"/>
                </a:solidFill>
                <a:latin typeface="Lato Regular"/>
                <a:cs typeface="Lato Regular"/>
              </a:rPr>
              <a:t> </a:t>
            </a:r>
            <a:r>
              <a:rPr lang="en-US" altLang="zh-CN" sz="1600">
                <a:solidFill>
                  <a:schemeClr val="bg1"/>
                </a:solidFill>
                <a:latin typeface="Lato Regular"/>
                <a:cs typeface="Lato Regular"/>
              </a:rPr>
              <a:t>of</a:t>
            </a:r>
            <a:r>
              <a:rPr lang="zh-CN" altLang="en-US" sz="1600">
                <a:solidFill>
                  <a:schemeClr val="bg1"/>
                </a:solidFill>
                <a:latin typeface="Lato Regular"/>
                <a:cs typeface="Lato Regular"/>
              </a:rPr>
              <a:t> </a:t>
            </a:r>
            <a:r>
              <a:rPr lang="en-US" altLang="zh-CN" sz="1600">
                <a:solidFill>
                  <a:schemeClr val="bg1"/>
                </a:solidFill>
                <a:latin typeface="Lato Regular"/>
                <a:cs typeface="Lato Regular"/>
              </a:rPr>
              <a:t>kernels:</a:t>
            </a:r>
            <a:r>
              <a:rPr lang="zh-CN" altLang="en-US" sz="1600">
                <a:solidFill>
                  <a:schemeClr val="bg1"/>
                </a:solidFill>
                <a:latin typeface="Lato Regular"/>
                <a:cs typeface="Lato Regular"/>
              </a:rPr>
              <a:t> </a:t>
            </a:r>
            <a:br>
              <a:rPr lang="en-US" altLang="zh-CN" sz="1600">
                <a:solidFill>
                  <a:schemeClr val="bg1"/>
                </a:solidFill>
                <a:latin typeface="Lato Regular"/>
                <a:cs typeface="Lato Regular"/>
              </a:rPr>
            </a:br>
            <a:r>
              <a:rPr lang="en-US" altLang="zh-CN" sz="1600">
                <a:solidFill>
                  <a:schemeClr val="bg1"/>
                </a:solidFill>
                <a:latin typeface="Lato Regular"/>
                <a:cs typeface="Lato Regular"/>
              </a:rPr>
              <a:t>-</a:t>
            </a:r>
            <a:r>
              <a:rPr lang="zh-CN" altLang="en-US" sz="1600">
                <a:solidFill>
                  <a:schemeClr val="bg1"/>
                </a:solidFill>
                <a:latin typeface="Lato Regular"/>
                <a:cs typeface="Lato Regular"/>
              </a:rPr>
              <a:t> </a:t>
            </a:r>
            <a:r>
              <a:rPr lang="en-US" altLang="zh-CN" sz="1600">
                <a:solidFill>
                  <a:schemeClr val="bg1"/>
                </a:solidFill>
                <a:latin typeface="Lato Regular"/>
                <a:cs typeface="Lato Regular"/>
              </a:rPr>
              <a:t>32</a:t>
            </a:r>
            <a:r>
              <a:rPr lang="zh-CN" altLang="en-US" sz="1600">
                <a:solidFill>
                  <a:schemeClr val="bg1"/>
                </a:solidFill>
                <a:latin typeface="Lato Regular"/>
                <a:cs typeface="Lato Regular"/>
              </a:rPr>
              <a:t> </a:t>
            </a:r>
            <a:r>
              <a:rPr lang="en-US" altLang="zh-CN" sz="1600">
                <a:solidFill>
                  <a:schemeClr val="bg1"/>
                </a:solidFill>
                <a:latin typeface="Lato Regular"/>
                <a:cs typeface="Lato Regular"/>
              </a:rPr>
              <a:t>(block</a:t>
            </a:r>
            <a:r>
              <a:rPr lang="zh-CN" altLang="en-US" sz="1600">
                <a:solidFill>
                  <a:schemeClr val="bg1"/>
                </a:solidFill>
                <a:latin typeface="Lato Regular"/>
                <a:cs typeface="Lato Regular"/>
              </a:rPr>
              <a:t> </a:t>
            </a:r>
            <a:r>
              <a:rPr lang="en-US" altLang="zh-CN" sz="1600">
                <a:solidFill>
                  <a:schemeClr val="bg1"/>
                </a:solidFill>
                <a:latin typeface="Lato Regular"/>
                <a:cs typeface="Lato Regular"/>
              </a:rPr>
              <a:t>1)</a:t>
            </a:r>
            <a:br>
              <a:rPr lang="en-US" altLang="zh-CN" sz="1600">
                <a:solidFill>
                  <a:schemeClr val="bg1"/>
                </a:solidFill>
                <a:latin typeface="Lato Regular"/>
                <a:cs typeface="Lato Regular"/>
              </a:rPr>
            </a:br>
            <a:r>
              <a:rPr lang="en-US" altLang="zh-CN" sz="1600">
                <a:solidFill>
                  <a:schemeClr val="bg1"/>
                </a:solidFill>
                <a:latin typeface="Lato Regular"/>
                <a:cs typeface="Lato Regular"/>
              </a:rPr>
              <a:t>-</a:t>
            </a:r>
            <a:r>
              <a:rPr lang="zh-CN" altLang="en-US" sz="1600">
                <a:solidFill>
                  <a:schemeClr val="bg1"/>
                </a:solidFill>
                <a:latin typeface="Lato Regular"/>
                <a:cs typeface="Lato Regular"/>
              </a:rPr>
              <a:t> </a:t>
            </a:r>
            <a:r>
              <a:rPr lang="en-US" altLang="zh-CN" sz="1600">
                <a:solidFill>
                  <a:schemeClr val="bg1"/>
                </a:solidFill>
                <a:latin typeface="Lato Regular"/>
                <a:cs typeface="Lato Regular"/>
              </a:rPr>
              <a:t>64</a:t>
            </a:r>
            <a:r>
              <a:rPr lang="zh-CN" altLang="en-US" sz="1600">
                <a:solidFill>
                  <a:schemeClr val="bg1"/>
                </a:solidFill>
                <a:latin typeface="Lato Regular"/>
                <a:cs typeface="Lato Regular"/>
              </a:rPr>
              <a:t> </a:t>
            </a:r>
            <a:r>
              <a:rPr lang="en-US" altLang="zh-CN" sz="1600">
                <a:solidFill>
                  <a:schemeClr val="bg1"/>
                </a:solidFill>
                <a:latin typeface="Lato Regular"/>
                <a:cs typeface="Lato Regular"/>
              </a:rPr>
              <a:t>(block</a:t>
            </a:r>
            <a:r>
              <a:rPr lang="zh-CN" altLang="en-US" sz="1600">
                <a:solidFill>
                  <a:schemeClr val="bg1"/>
                </a:solidFill>
                <a:latin typeface="Lato Regular"/>
                <a:cs typeface="Lato Regular"/>
              </a:rPr>
              <a:t> </a:t>
            </a:r>
            <a:r>
              <a:rPr lang="en-US" altLang="zh-CN" sz="1600">
                <a:solidFill>
                  <a:schemeClr val="bg1"/>
                </a:solidFill>
                <a:latin typeface="Lato Regular"/>
                <a:cs typeface="Lato Regular"/>
              </a:rPr>
              <a:t>2)</a:t>
            </a:r>
            <a:br>
              <a:rPr lang="en-US" altLang="zh-CN" sz="1600">
                <a:solidFill>
                  <a:schemeClr val="bg1"/>
                </a:solidFill>
                <a:latin typeface="Lato Regular"/>
                <a:cs typeface="Lato Regular"/>
              </a:rPr>
            </a:br>
            <a:r>
              <a:rPr lang="en-US" altLang="zh-CN" sz="1600">
                <a:solidFill>
                  <a:schemeClr val="bg1"/>
                </a:solidFill>
                <a:latin typeface="Lato Regular"/>
                <a:cs typeface="Lato Regular"/>
              </a:rPr>
              <a:t>-</a:t>
            </a:r>
            <a:r>
              <a:rPr lang="zh-CN" altLang="en-US" sz="1600">
                <a:solidFill>
                  <a:schemeClr val="bg1"/>
                </a:solidFill>
                <a:latin typeface="Lato Regular"/>
                <a:cs typeface="Lato Regular"/>
              </a:rPr>
              <a:t> </a:t>
            </a:r>
            <a:r>
              <a:rPr lang="en-US" altLang="zh-CN" sz="1600">
                <a:solidFill>
                  <a:schemeClr val="bg1"/>
                </a:solidFill>
                <a:latin typeface="Lato Regular"/>
                <a:cs typeface="Lato Regular"/>
              </a:rPr>
              <a:t>128</a:t>
            </a:r>
            <a:r>
              <a:rPr lang="zh-CN" altLang="en-US" sz="1600">
                <a:solidFill>
                  <a:schemeClr val="bg1"/>
                </a:solidFill>
                <a:latin typeface="Lato Regular"/>
                <a:cs typeface="Lato Regular"/>
              </a:rPr>
              <a:t> </a:t>
            </a:r>
            <a:r>
              <a:rPr lang="en-US" altLang="zh-CN" sz="1600">
                <a:solidFill>
                  <a:schemeClr val="bg1"/>
                </a:solidFill>
                <a:latin typeface="Lato Regular"/>
                <a:cs typeface="Lato Regular"/>
              </a:rPr>
              <a:t>(block</a:t>
            </a:r>
            <a:r>
              <a:rPr lang="zh-CN" altLang="en-US" sz="1600">
                <a:solidFill>
                  <a:schemeClr val="bg1"/>
                </a:solidFill>
                <a:latin typeface="Lato Regular"/>
                <a:cs typeface="Lato Regular"/>
              </a:rPr>
              <a:t> </a:t>
            </a:r>
            <a:r>
              <a:rPr lang="en-US" altLang="zh-CN" sz="1600">
                <a:solidFill>
                  <a:schemeClr val="bg1"/>
                </a:solidFill>
                <a:latin typeface="Lato Regular"/>
                <a:cs typeface="Lato Regular"/>
              </a:rPr>
              <a:t>3)</a:t>
            </a:r>
          </a:p>
          <a:p>
            <a:pPr marL="742950" lvl="1" indent="-285750">
              <a:buFont typeface="Arial" panose="020B0604020202020204" pitchFamily="34" charset="0"/>
              <a:buChar char="•"/>
            </a:pPr>
            <a:r>
              <a:rPr lang="en-US" altLang="zh-CN" sz="1600">
                <a:solidFill>
                  <a:schemeClr val="bg1"/>
                </a:solidFill>
                <a:latin typeface="Lato Regular"/>
                <a:cs typeface="Lato Regular"/>
              </a:rPr>
              <a:t>1</a:t>
            </a:r>
            <a:r>
              <a:rPr lang="zh-CN" altLang="en-US" sz="1600">
                <a:solidFill>
                  <a:schemeClr val="bg1"/>
                </a:solidFill>
                <a:latin typeface="Lato Regular"/>
                <a:cs typeface="Lato Regular"/>
              </a:rPr>
              <a:t> </a:t>
            </a:r>
            <a:r>
              <a:rPr lang="en-US" altLang="zh-CN" sz="1600">
                <a:solidFill>
                  <a:schemeClr val="bg1"/>
                </a:solidFill>
                <a:latin typeface="Lato Regular"/>
                <a:cs typeface="Lato Regular"/>
              </a:rPr>
              <a:t>max-pooling</a:t>
            </a:r>
            <a:r>
              <a:rPr lang="zh-CN" altLang="en-US" sz="1600">
                <a:solidFill>
                  <a:schemeClr val="bg1"/>
                </a:solidFill>
                <a:latin typeface="Lato Regular"/>
                <a:cs typeface="Lato Regular"/>
              </a:rPr>
              <a:t> </a:t>
            </a:r>
            <a:r>
              <a:rPr lang="en-US" altLang="zh-CN" sz="1600">
                <a:solidFill>
                  <a:schemeClr val="bg1"/>
                </a:solidFill>
                <a:latin typeface="Lato Regular"/>
                <a:cs typeface="Lato Regular"/>
              </a:rPr>
              <a:t>layer</a:t>
            </a:r>
            <a:r>
              <a:rPr lang="zh-CN" altLang="en-US" sz="1600">
                <a:solidFill>
                  <a:schemeClr val="bg1"/>
                </a:solidFill>
                <a:latin typeface="Lato Regular"/>
                <a:cs typeface="Lato Regular"/>
              </a:rPr>
              <a:t> </a:t>
            </a:r>
            <a:r>
              <a:rPr lang="en-US" altLang="zh-CN" sz="1600">
                <a:solidFill>
                  <a:schemeClr val="bg1"/>
                </a:solidFill>
                <a:latin typeface="Lato Regular"/>
                <a:cs typeface="Lato Regular"/>
              </a:rPr>
              <a:t>with</a:t>
            </a:r>
            <a:r>
              <a:rPr lang="zh-CN" altLang="en-US" sz="1600">
                <a:solidFill>
                  <a:schemeClr val="bg1"/>
                </a:solidFill>
                <a:latin typeface="Lato Regular"/>
                <a:cs typeface="Lato Regular"/>
              </a:rPr>
              <a:t> </a:t>
            </a:r>
            <a:r>
              <a:rPr lang="en-US" altLang="zh-CN" sz="1600">
                <a:solidFill>
                  <a:schemeClr val="bg1"/>
                </a:solidFill>
                <a:latin typeface="Lato Regular"/>
                <a:cs typeface="Lato Regular"/>
              </a:rPr>
              <a:t>pool-size</a:t>
            </a:r>
            <a:r>
              <a:rPr lang="zh-CN" altLang="en-US" sz="1600">
                <a:solidFill>
                  <a:schemeClr val="bg1"/>
                </a:solidFill>
                <a:latin typeface="Lato Regular"/>
                <a:cs typeface="Lato Regular"/>
              </a:rPr>
              <a:t> </a:t>
            </a:r>
            <a:r>
              <a:rPr lang="en-US" altLang="zh-CN" sz="1600">
                <a:solidFill>
                  <a:schemeClr val="bg1"/>
                </a:solidFill>
                <a:latin typeface="Lato Regular"/>
                <a:cs typeface="Lato Regular"/>
              </a:rPr>
              <a:t>2x2</a:t>
            </a:r>
          </a:p>
          <a:p>
            <a:pPr marL="742950" lvl="1" indent="-285750">
              <a:buFont typeface="Arial" panose="020B0604020202020204" pitchFamily="34" charset="0"/>
              <a:buChar char="•"/>
            </a:pPr>
            <a:r>
              <a:rPr lang="en-US" altLang="zh-CN" sz="1600">
                <a:solidFill>
                  <a:schemeClr val="bg1"/>
                </a:solidFill>
                <a:latin typeface="Lato Regular"/>
                <a:cs typeface="Lato Regular"/>
              </a:rPr>
              <a:t>2</a:t>
            </a:r>
            <a:r>
              <a:rPr lang="zh-CN" altLang="en-US" sz="1600">
                <a:solidFill>
                  <a:schemeClr val="bg1"/>
                </a:solidFill>
                <a:latin typeface="Lato Regular"/>
                <a:cs typeface="Lato Regular"/>
              </a:rPr>
              <a:t> </a:t>
            </a:r>
            <a:r>
              <a:rPr lang="en-US" altLang="zh-CN" sz="1600">
                <a:solidFill>
                  <a:schemeClr val="bg1"/>
                </a:solidFill>
                <a:latin typeface="Lato Regular"/>
                <a:cs typeface="Lato Regular"/>
              </a:rPr>
              <a:t>batch-normalization</a:t>
            </a:r>
            <a:r>
              <a:rPr lang="zh-CN" altLang="en-US" sz="1600">
                <a:solidFill>
                  <a:schemeClr val="bg1"/>
                </a:solidFill>
                <a:latin typeface="Lato Regular"/>
                <a:cs typeface="Lato Regular"/>
              </a:rPr>
              <a:t> </a:t>
            </a:r>
            <a:r>
              <a:rPr lang="en-US" altLang="zh-CN" sz="1600">
                <a:solidFill>
                  <a:schemeClr val="bg1"/>
                </a:solidFill>
                <a:latin typeface="Lato Regular"/>
                <a:cs typeface="Lato Regular"/>
              </a:rPr>
              <a:t>layers</a:t>
            </a:r>
          </a:p>
          <a:p>
            <a:pPr marL="742950" lvl="1" indent="-285750">
              <a:buFont typeface="Arial" panose="020B0604020202020204" pitchFamily="34" charset="0"/>
              <a:buChar char="•"/>
            </a:pPr>
            <a:r>
              <a:rPr lang="en-US" altLang="zh-CN" sz="1600">
                <a:solidFill>
                  <a:schemeClr val="bg1"/>
                </a:solidFill>
                <a:latin typeface="Lato Regular"/>
                <a:cs typeface="Lato Regular"/>
              </a:rPr>
              <a:t>1</a:t>
            </a:r>
            <a:r>
              <a:rPr lang="zh-CN" altLang="en-US" sz="1600">
                <a:solidFill>
                  <a:schemeClr val="bg1"/>
                </a:solidFill>
                <a:latin typeface="Lato Regular"/>
                <a:cs typeface="Lato Regular"/>
              </a:rPr>
              <a:t> </a:t>
            </a:r>
            <a:r>
              <a:rPr lang="en-US" altLang="zh-CN" sz="1600">
                <a:solidFill>
                  <a:schemeClr val="bg1"/>
                </a:solidFill>
                <a:latin typeface="Lato Regular"/>
                <a:cs typeface="Lato Regular"/>
              </a:rPr>
              <a:t>dropout</a:t>
            </a:r>
            <a:r>
              <a:rPr lang="zh-CN" altLang="en-US" sz="1600">
                <a:solidFill>
                  <a:schemeClr val="bg1"/>
                </a:solidFill>
                <a:latin typeface="Lato Regular"/>
                <a:cs typeface="Lato Regular"/>
              </a:rPr>
              <a:t> </a:t>
            </a:r>
            <a:r>
              <a:rPr lang="en-US" altLang="zh-CN" sz="1600">
                <a:solidFill>
                  <a:schemeClr val="bg1"/>
                </a:solidFill>
                <a:latin typeface="Lato Regular"/>
                <a:cs typeface="Lato Regular"/>
              </a:rPr>
              <a:t>layer</a:t>
            </a:r>
            <a:endParaRPr lang="en-US" sz="1600">
              <a:solidFill>
                <a:schemeClr val="bg1"/>
              </a:solidFill>
              <a:latin typeface="Lato Regular"/>
              <a:cs typeface="Lato Regular"/>
            </a:endParaRPr>
          </a:p>
          <a:p>
            <a:pPr marL="285750" indent="-285750" algn="l">
              <a:buFont typeface="Arial" panose="020B0604020202020204" pitchFamily="34" charset="0"/>
              <a:buChar char="•"/>
            </a:pPr>
            <a:r>
              <a:rPr lang="en-US" sz="1600">
                <a:solidFill>
                  <a:schemeClr val="bg1"/>
                </a:solidFill>
                <a:latin typeface="Lato Regular"/>
                <a:cs typeface="Lato Regular"/>
              </a:rPr>
              <a:t>Activation function</a:t>
            </a:r>
            <a:r>
              <a:rPr lang="en-US" altLang="zh-CN" sz="1600">
                <a:solidFill>
                  <a:schemeClr val="bg1"/>
                </a:solidFill>
                <a:latin typeface="Lato Regular"/>
                <a:cs typeface="Lato Regular"/>
              </a:rPr>
              <a:t>:</a:t>
            </a:r>
            <a:r>
              <a:rPr lang="zh-CN" altLang="en-US" sz="1600">
                <a:solidFill>
                  <a:schemeClr val="bg1"/>
                </a:solidFill>
                <a:latin typeface="Lato Regular"/>
                <a:cs typeface="Lato Regular"/>
              </a:rPr>
              <a:t> </a:t>
            </a:r>
            <a:r>
              <a:rPr lang="en-US" altLang="zh-CN" sz="1600">
                <a:solidFill>
                  <a:schemeClr val="bg1"/>
                </a:solidFill>
                <a:latin typeface="Lato Regular"/>
                <a:cs typeface="Lato Regular"/>
              </a:rPr>
              <a:t>Elu</a:t>
            </a:r>
          </a:p>
          <a:p>
            <a:pPr marL="285750" indent="-285750" algn="l">
              <a:buFont typeface="Arial" panose="020B0604020202020204" pitchFamily="34" charset="0"/>
              <a:buChar char="•"/>
            </a:pPr>
            <a:r>
              <a:rPr lang="en-US" altLang="zh-CN" sz="1600">
                <a:solidFill>
                  <a:schemeClr val="bg1"/>
                </a:solidFill>
                <a:latin typeface="Lato Regular"/>
                <a:cs typeface="Lato Regular"/>
              </a:rPr>
              <a:t>Kernel</a:t>
            </a:r>
            <a:r>
              <a:rPr lang="zh-CN" altLang="en-US" sz="1600">
                <a:solidFill>
                  <a:schemeClr val="bg1"/>
                </a:solidFill>
                <a:latin typeface="Lato Regular"/>
                <a:cs typeface="Lato Regular"/>
              </a:rPr>
              <a:t> </a:t>
            </a:r>
            <a:r>
              <a:rPr lang="en-US" altLang="zh-CN" sz="1600">
                <a:solidFill>
                  <a:schemeClr val="bg1"/>
                </a:solidFill>
                <a:latin typeface="Lato Regular"/>
                <a:cs typeface="Lato Regular"/>
              </a:rPr>
              <a:t>regularizer:</a:t>
            </a:r>
            <a:r>
              <a:rPr lang="zh-CN" altLang="en-US" sz="1600">
                <a:solidFill>
                  <a:schemeClr val="bg1"/>
                </a:solidFill>
                <a:latin typeface="Lato Regular"/>
                <a:cs typeface="Lato Regular"/>
              </a:rPr>
              <a:t> </a:t>
            </a:r>
            <a:r>
              <a:rPr lang="en-US" altLang="zh-CN" sz="1600">
                <a:solidFill>
                  <a:schemeClr val="bg1"/>
                </a:solidFill>
                <a:latin typeface="Lato Regular"/>
                <a:cs typeface="Lato Regular"/>
              </a:rPr>
              <a:t>L2</a:t>
            </a:r>
          </a:p>
          <a:p>
            <a:pPr marL="285750" indent="-285750" algn="l">
              <a:buFont typeface="Arial" panose="020B0604020202020204" pitchFamily="34" charset="0"/>
              <a:buChar char="•"/>
            </a:pPr>
            <a:r>
              <a:rPr lang="en-US" altLang="zh-CN" sz="1600">
                <a:solidFill>
                  <a:schemeClr val="bg1"/>
                </a:solidFill>
                <a:latin typeface="Lato Regular"/>
                <a:cs typeface="Lato Regular"/>
              </a:rPr>
              <a:t>Adam</a:t>
            </a:r>
            <a:r>
              <a:rPr lang="zh-CN" altLang="en-US" sz="1600">
                <a:solidFill>
                  <a:schemeClr val="bg1"/>
                </a:solidFill>
                <a:latin typeface="Lato Regular"/>
                <a:cs typeface="Lato Regular"/>
              </a:rPr>
              <a:t> </a:t>
            </a:r>
            <a:r>
              <a:rPr lang="en-US" altLang="zh-CN" sz="1600">
                <a:solidFill>
                  <a:schemeClr val="bg1"/>
                </a:solidFill>
                <a:latin typeface="Lato Regular"/>
                <a:cs typeface="Lato Regular"/>
              </a:rPr>
              <a:t>optimizer</a:t>
            </a:r>
          </a:p>
          <a:p>
            <a:pPr marL="285750" indent="-285750" algn="l">
              <a:buFont typeface="Arial" panose="020B0604020202020204" pitchFamily="34" charset="0"/>
              <a:buChar char="•"/>
            </a:pPr>
            <a:r>
              <a:rPr lang="en-US" altLang="zh-CN" sz="1600">
                <a:solidFill>
                  <a:schemeClr val="bg1"/>
                </a:solidFill>
                <a:latin typeface="Lato Regular"/>
                <a:cs typeface="Lato Regular"/>
              </a:rPr>
              <a:t>Adapting</a:t>
            </a:r>
            <a:r>
              <a:rPr lang="zh-CN" altLang="en-US" sz="1600">
                <a:solidFill>
                  <a:schemeClr val="bg1"/>
                </a:solidFill>
                <a:latin typeface="Lato Regular"/>
                <a:cs typeface="Lato Regular"/>
              </a:rPr>
              <a:t> </a:t>
            </a:r>
            <a:r>
              <a:rPr lang="en-US" altLang="zh-CN" sz="1600">
                <a:solidFill>
                  <a:schemeClr val="bg1"/>
                </a:solidFill>
                <a:latin typeface="Lato Regular"/>
                <a:cs typeface="Lato Regular"/>
              </a:rPr>
              <a:t>learning</a:t>
            </a:r>
            <a:r>
              <a:rPr lang="zh-CN" altLang="en-US" sz="1600">
                <a:solidFill>
                  <a:schemeClr val="bg1"/>
                </a:solidFill>
                <a:latin typeface="Lato Regular"/>
                <a:cs typeface="Lato Regular"/>
              </a:rPr>
              <a:t> </a:t>
            </a:r>
            <a:r>
              <a:rPr lang="en-US" altLang="zh-CN" sz="1600">
                <a:solidFill>
                  <a:schemeClr val="bg1"/>
                </a:solidFill>
                <a:latin typeface="Lato Regular"/>
                <a:cs typeface="Lato Regular"/>
              </a:rPr>
              <a:t>rate</a:t>
            </a:r>
            <a:r>
              <a:rPr lang="zh-CN" altLang="en-US" sz="1600">
                <a:solidFill>
                  <a:schemeClr val="bg1"/>
                </a:solidFill>
                <a:latin typeface="Lato Regular"/>
                <a:cs typeface="Lato Regular"/>
              </a:rPr>
              <a:t> </a:t>
            </a:r>
            <a:r>
              <a:rPr lang="en-US" altLang="zh-CN" sz="1600">
                <a:solidFill>
                  <a:schemeClr val="bg1"/>
                </a:solidFill>
                <a:latin typeface="Lato Regular"/>
                <a:cs typeface="Lato Regular"/>
              </a:rPr>
              <a:t>scheduler</a:t>
            </a:r>
            <a:endParaRPr lang="en-US" sz="1600">
              <a:solidFill>
                <a:schemeClr val="bg1"/>
              </a:solidFill>
              <a:latin typeface="Lato Regular"/>
              <a:cs typeface="Lato Regular"/>
            </a:endParaRPr>
          </a:p>
        </p:txBody>
      </p:sp>
      <p:pic>
        <p:nvPicPr>
          <p:cNvPr id="3" name="Picture 2">
            <a:extLst>
              <a:ext uri="{FF2B5EF4-FFF2-40B4-BE49-F238E27FC236}">
                <a16:creationId xmlns:a16="http://schemas.microsoft.com/office/drawing/2014/main" id="{BE83985E-53DC-007D-9774-A0EC460638F3}"/>
              </a:ext>
            </a:extLst>
          </p:cNvPr>
          <p:cNvPicPr>
            <a:picLocks noChangeAspect="1"/>
          </p:cNvPicPr>
          <p:nvPr/>
        </p:nvPicPr>
        <p:blipFill>
          <a:blip r:embed="rId3"/>
          <a:stretch>
            <a:fillRect/>
          </a:stretch>
        </p:blipFill>
        <p:spPr>
          <a:xfrm>
            <a:off x="2240154" y="3567280"/>
            <a:ext cx="3855846" cy="3103486"/>
          </a:xfrm>
          <a:prstGeom prst="rect">
            <a:avLst/>
          </a:prstGeom>
        </p:spPr>
      </p:pic>
      <p:sp>
        <p:nvSpPr>
          <p:cNvPr id="48" name="Title 20">
            <a:extLst>
              <a:ext uri="{FF2B5EF4-FFF2-40B4-BE49-F238E27FC236}">
                <a16:creationId xmlns:a16="http://schemas.microsoft.com/office/drawing/2014/main" id="{E714E61F-88D3-A92B-CB0D-2DC34C3940C6}"/>
              </a:ext>
            </a:extLst>
          </p:cNvPr>
          <p:cNvSpPr txBox="1">
            <a:spLocks/>
          </p:cNvSpPr>
          <p:nvPr/>
        </p:nvSpPr>
        <p:spPr>
          <a:xfrm>
            <a:off x="322190" y="3656604"/>
            <a:ext cx="2228273" cy="2906052"/>
          </a:xfrm>
          <a:prstGeom prst="rect">
            <a:avLst/>
          </a:prstGeom>
        </p:spPr>
        <p:txBody>
          <a:bodyPr vert="horz" wrap="square" lIns="121893" tIns="0" rIns="121893"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pPr>
            <a:r>
              <a:rPr lang="en-US" sz="1600" b="1">
                <a:solidFill>
                  <a:srgbClr val="5B697B"/>
                </a:solidFill>
                <a:latin typeface="Lato Regular"/>
                <a:cs typeface="Lato Regular"/>
              </a:rPr>
              <a:t>Performance</a:t>
            </a:r>
          </a:p>
          <a:p>
            <a:pPr marL="285750" indent="-285750" algn="l">
              <a:lnSpc>
                <a:spcPct val="150000"/>
              </a:lnSpc>
              <a:buFont typeface="Arial" panose="020B0604020202020204" pitchFamily="34" charset="0"/>
              <a:buChar char="•"/>
            </a:pPr>
            <a:r>
              <a:rPr lang="en-US" sz="1600">
                <a:solidFill>
                  <a:srgbClr val="5B697B"/>
                </a:solidFill>
                <a:latin typeface="Lato Regular"/>
                <a:cs typeface="Lato Regular"/>
              </a:rPr>
              <a:t>accuracy: 0.921</a:t>
            </a:r>
          </a:p>
          <a:p>
            <a:pPr marL="285750" indent="-285750" algn="l">
              <a:lnSpc>
                <a:spcPct val="150000"/>
              </a:lnSpc>
              <a:buFont typeface="Arial" panose="020B0604020202020204" pitchFamily="34" charset="0"/>
              <a:buChar char="•"/>
            </a:pPr>
            <a:r>
              <a:rPr lang="en-US" sz="1600">
                <a:solidFill>
                  <a:srgbClr val="5B697B"/>
                </a:solidFill>
                <a:latin typeface="Lato Regular"/>
                <a:cs typeface="Lato Regular"/>
              </a:rPr>
              <a:t>precision: 0.912</a:t>
            </a:r>
          </a:p>
          <a:p>
            <a:pPr marL="285750" indent="-285750" algn="l">
              <a:lnSpc>
                <a:spcPct val="150000"/>
              </a:lnSpc>
              <a:buFont typeface="Arial" panose="020B0604020202020204" pitchFamily="34" charset="0"/>
              <a:buChar char="•"/>
            </a:pPr>
            <a:r>
              <a:rPr lang="en-US" sz="1600">
                <a:solidFill>
                  <a:srgbClr val="5B697B"/>
                </a:solidFill>
                <a:latin typeface="Lato Regular"/>
                <a:cs typeface="Lato Regular"/>
              </a:rPr>
              <a:t>recall: 0.913</a:t>
            </a:r>
          </a:p>
          <a:p>
            <a:pPr marL="285750" indent="-285750" algn="l">
              <a:lnSpc>
                <a:spcPct val="150000"/>
              </a:lnSpc>
              <a:buFont typeface="Arial" panose="020B0604020202020204" pitchFamily="34" charset="0"/>
              <a:buChar char="•"/>
            </a:pPr>
            <a:endParaRPr lang="en-US" sz="1600">
              <a:solidFill>
                <a:srgbClr val="5B697B"/>
              </a:solidFill>
              <a:latin typeface="Lato Regular"/>
              <a:cs typeface="Lato Regular"/>
            </a:endParaRPr>
          </a:p>
          <a:p>
            <a:pPr marL="285750" indent="-285750" algn="l">
              <a:lnSpc>
                <a:spcPct val="150000"/>
              </a:lnSpc>
              <a:buFont typeface="Arial" panose="020B0604020202020204" pitchFamily="34" charset="0"/>
              <a:buChar char="•"/>
            </a:pPr>
            <a:endParaRPr lang="en-US" sz="1600">
              <a:solidFill>
                <a:srgbClr val="5B697B"/>
              </a:solidFill>
              <a:latin typeface="Lato Regular"/>
              <a:cs typeface="Lato Regular"/>
            </a:endParaRPr>
          </a:p>
          <a:p>
            <a:pPr marL="285750" indent="-285750" algn="l">
              <a:lnSpc>
                <a:spcPct val="150000"/>
              </a:lnSpc>
              <a:buFont typeface="Arial" panose="020B0604020202020204" pitchFamily="34" charset="0"/>
              <a:buChar char="•"/>
            </a:pPr>
            <a:endParaRPr lang="en-US" sz="1600">
              <a:solidFill>
                <a:srgbClr val="5B697B"/>
              </a:solidFill>
              <a:latin typeface="Lato Regular"/>
              <a:cs typeface="Lato Regular"/>
            </a:endParaRPr>
          </a:p>
          <a:p>
            <a:pPr marL="285750" indent="-285750" algn="l">
              <a:lnSpc>
                <a:spcPct val="150000"/>
              </a:lnSpc>
              <a:buFont typeface="Arial" panose="020B0604020202020204" pitchFamily="34" charset="0"/>
              <a:buChar char="•"/>
            </a:pPr>
            <a:endParaRPr lang="en-US" sz="1600">
              <a:solidFill>
                <a:srgbClr val="5B697B"/>
              </a:solidFill>
              <a:latin typeface="Lato Regular"/>
              <a:cs typeface="Lato Regular"/>
            </a:endParaRPr>
          </a:p>
        </p:txBody>
      </p:sp>
      <p:sp>
        <p:nvSpPr>
          <p:cNvPr id="28" name="Title 20">
            <a:extLst>
              <a:ext uri="{FF2B5EF4-FFF2-40B4-BE49-F238E27FC236}">
                <a16:creationId xmlns:a16="http://schemas.microsoft.com/office/drawing/2014/main" id="{8D7A3B5E-6033-066C-5B2A-D34640D82DAC}"/>
              </a:ext>
            </a:extLst>
          </p:cNvPr>
          <p:cNvSpPr txBox="1">
            <a:spLocks/>
          </p:cNvSpPr>
          <p:nvPr/>
        </p:nvSpPr>
        <p:spPr>
          <a:xfrm>
            <a:off x="6908914" y="5683620"/>
            <a:ext cx="4133155" cy="246221"/>
          </a:xfrm>
          <a:prstGeom prst="rect">
            <a:avLst/>
          </a:prstGeom>
        </p:spPr>
        <p:txBody>
          <a:bodyPr vert="horz" wrap="square" lIns="121893" tIns="0" rIns="121893"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1600" b="1">
                <a:solidFill>
                  <a:schemeClr val="bg1"/>
                </a:solidFill>
                <a:latin typeface="Lato Regular"/>
                <a:cs typeface="Lato Regular"/>
              </a:rPr>
              <a:t>Training Procedure</a:t>
            </a:r>
          </a:p>
        </p:txBody>
      </p:sp>
      <p:sp>
        <p:nvSpPr>
          <p:cNvPr id="30" name="Title 20">
            <a:extLst>
              <a:ext uri="{FF2B5EF4-FFF2-40B4-BE49-F238E27FC236}">
                <a16:creationId xmlns:a16="http://schemas.microsoft.com/office/drawing/2014/main" id="{25F2EDFA-AF1F-4124-6A39-C31453C49A99}"/>
              </a:ext>
            </a:extLst>
          </p:cNvPr>
          <p:cNvSpPr txBox="1">
            <a:spLocks/>
          </p:cNvSpPr>
          <p:nvPr/>
        </p:nvSpPr>
        <p:spPr>
          <a:xfrm>
            <a:off x="6908913" y="6102683"/>
            <a:ext cx="4133155" cy="492443"/>
          </a:xfrm>
          <a:prstGeom prst="rect">
            <a:avLst/>
          </a:prstGeom>
        </p:spPr>
        <p:txBody>
          <a:bodyPr vert="horz" wrap="square" lIns="121893" tIns="0" rIns="121893"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marL="285750" indent="-285750" algn="l">
              <a:buFont typeface="Arial" panose="020B0604020202020204" pitchFamily="34" charset="0"/>
              <a:buChar char="•"/>
            </a:pPr>
            <a:r>
              <a:rPr lang="en-US" sz="1600">
                <a:solidFill>
                  <a:schemeClr val="bg1"/>
                </a:solidFill>
                <a:latin typeface="Lato Regular"/>
                <a:cs typeface="Lato Regular"/>
              </a:rPr>
              <a:t>Batch size of </a:t>
            </a:r>
            <a:r>
              <a:rPr lang="en-US" altLang="zh-CN" sz="1600">
                <a:solidFill>
                  <a:schemeClr val="bg1"/>
                </a:solidFill>
                <a:latin typeface="Lato Regular"/>
                <a:cs typeface="Lato Regular"/>
              </a:rPr>
              <a:t>32</a:t>
            </a:r>
            <a:endParaRPr lang="en-US" sz="1600">
              <a:solidFill>
                <a:schemeClr val="bg1"/>
              </a:solidFill>
              <a:latin typeface="Lato Regular"/>
              <a:cs typeface="Lato Regular"/>
            </a:endParaRPr>
          </a:p>
          <a:p>
            <a:pPr marL="285750" indent="-285750" algn="l">
              <a:buFont typeface="Arial" panose="020B0604020202020204" pitchFamily="34" charset="0"/>
              <a:buChar char="•"/>
            </a:pPr>
            <a:r>
              <a:rPr lang="en-US" sz="1600">
                <a:solidFill>
                  <a:schemeClr val="bg1"/>
                </a:solidFill>
                <a:latin typeface="Lato Regular"/>
                <a:cs typeface="Lato Regular"/>
              </a:rPr>
              <a:t>Training over </a:t>
            </a:r>
            <a:r>
              <a:rPr lang="en-US" altLang="zh-CN" sz="1600">
                <a:solidFill>
                  <a:schemeClr val="bg1"/>
                </a:solidFill>
                <a:latin typeface="Lato Regular"/>
                <a:cs typeface="Lato Regular"/>
              </a:rPr>
              <a:t>100</a:t>
            </a:r>
            <a:r>
              <a:rPr lang="en-US" sz="1600">
                <a:solidFill>
                  <a:schemeClr val="bg1"/>
                </a:solidFill>
                <a:latin typeface="Lato Regular"/>
                <a:cs typeface="Lato Regular"/>
              </a:rPr>
              <a:t> epochs</a:t>
            </a:r>
          </a:p>
        </p:txBody>
      </p:sp>
    </p:spTree>
    <p:extLst>
      <p:ext uri="{BB962C8B-B14F-4D97-AF65-F5344CB8AC3E}">
        <p14:creationId xmlns:p14="http://schemas.microsoft.com/office/powerpoint/2010/main" val="33980735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a:extLst>
              <a:ext uri="{FF2B5EF4-FFF2-40B4-BE49-F238E27FC236}">
                <a16:creationId xmlns:a16="http://schemas.microsoft.com/office/drawing/2014/main" id="{05CC3D0B-F4C7-AF21-CD2E-DA9BCBA266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8944" y="3507043"/>
            <a:ext cx="3827232" cy="305561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a:spLocks noChangeAspect="1"/>
          </p:cNvSpPr>
          <p:nvPr/>
        </p:nvSpPr>
        <p:spPr>
          <a:xfrm rot="16200000">
            <a:off x="5981304" y="649682"/>
            <a:ext cx="6858002" cy="5558632"/>
          </a:xfrm>
          <a:prstGeom prst="rect">
            <a:avLst/>
          </a:prstGeom>
          <a:solidFill>
            <a:srgbClr val="5B697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16" name="Title 20"/>
          <p:cNvSpPr txBox="1">
            <a:spLocks/>
          </p:cNvSpPr>
          <p:nvPr/>
        </p:nvSpPr>
        <p:spPr>
          <a:xfrm>
            <a:off x="6908915" y="1720451"/>
            <a:ext cx="4133155" cy="246221"/>
          </a:xfrm>
          <a:prstGeom prst="rect">
            <a:avLst/>
          </a:prstGeom>
        </p:spPr>
        <p:txBody>
          <a:bodyPr vert="horz" wrap="square" lIns="121893" tIns="0" rIns="121893"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1600" b="1">
                <a:solidFill>
                  <a:schemeClr val="bg1"/>
                </a:solidFill>
                <a:latin typeface="Lato Regular"/>
                <a:cs typeface="Lato Regular"/>
              </a:rPr>
              <a:t>Model Makeup</a:t>
            </a:r>
          </a:p>
        </p:txBody>
      </p:sp>
      <p:grpSp>
        <p:nvGrpSpPr>
          <p:cNvPr id="72" name="Group 71"/>
          <p:cNvGrpSpPr/>
          <p:nvPr/>
        </p:nvGrpSpPr>
        <p:grpSpPr>
          <a:xfrm>
            <a:off x="6307597" y="235209"/>
            <a:ext cx="6179850" cy="1039544"/>
            <a:chOff x="5988388" y="483017"/>
            <a:chExt cx="12359700" cy="2079087"/>
          </a:xfrm>
        </p:grpSpPr>
        <p:sp>
          <p:nvSpPr>
            <p:cNvPr id="73" name="TextBox 72"/>
            <p:cNvSpPr txBox="1"/>
            <p:nvPr/>
          </p:nvSpPr>
          <p:spPr>
            <a:xfrm>
              <a:off x="5988388" y="483017"/>
              <a:ext cx="12359700" cy="1446533"/>
            </a:xfrm>
            <a:prstGeom prst="rect">
              <a:avLst/>
            </a:prstGeom>
            <a:noFill/>
          </p:spPr>
          <p:txBody>
            <a:bodyPr wrap="square" lIns="45711" tIns="22856" rIns="45711" bIns="22856" rtlCol="0">
              <a:spAutoFit/>
            </a:bodyPr>
            <a:lstStyle/>
            <a:p>
              <a:pPr algn="ctr"/>
              <a:r>
                <a:rPr lang="en-US" sz="4400" b="1">
                  <a:solidFill>
                    <a:schemeClr val="bg1"/>
                  </a:solidFill>
                  <a:latin typeface="Lato Regular"/>
                  <a:cs typeface="Lato Regular"/>
                </a:rPr>
                <a:t>VGG19 Pre-Trained</a:t>
              </a:r>
            </a:p>
          </p:txBody>
        </p:sp>
        <p:sp>
          <p:nvSpPr>
            <p:cNvPr id="74" name="Rectangle 73"/>
            <p:cNvSpPr/>
            <p:nvPr/>
          </p:nvSpPr>
          <p:spPr>
            <a:xfrm>
              <a:off x="11412311" y="2470667"/>
              <a:ext cx="1553038" cy="914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a:solidFill>
                  <a:schemeClr val="accent2"/>
                </a:solidFill>
                <a:latin typeface="Open Sans Light"/>
              </a:endParaRPr>
            </a:p>
          </p:txBody>
        </p:sp>
      </p:grpSp>
      <p:sp>
        <p:nvSpPr>
          <p:cNvPr id="47" name="Title 20">
            <a:extLst>
              <a:ext uri="{FF2B5EF4-FFF2-40B4-BE49-F238E27FC236}">
                <a16:creationId xmlns:a16="http://schemas.microsoft.com/office/drawing/2014/main" id="{9E176B61-E11F-529B-0BEF-389D3D35EFDC}"/>
              </a:ext>
            </a:extLst>
          </p:cNvPr>
          <p:cNvSpPr txBox="1">
            <a:spLocks/>
          </p:cNvSpPr>
          <p:nvPr/>
        </p:nvSpPr>
        <p:spPr>
          <a:xfrm>
            <a:off x="6908914" y="2139514"/>
            <a:ext cx="4133155" cy="2215991"/>
          </a:xfrm>
          <a:prstGeom prst="rect">
            <a:avLst/>
          </a:prstGeom>
        </p:spPr>
        <p:txBody>
          <a:bodyPr vert="horz" wrap="square" lIns="121893" tIns="0" rIns="121893"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marL="285750" indent="-285750" algn="l">
              <a:buFont typeface="Arial" panose="020B0604020202020204" pitchFamily="34" charset="0"/>
              <a:buChar char="•"/>
            </a:pPr>
            <a:r>
              <a:rPr lang="en-US" sz="1600">
                <a:solidFill>
                  <a:schemeClr val="bg1"/>
                </a:solidFill>
                <a:latin typeface="Lato Regular"/>
                <a:cs typeface="Lato Regular"/>
              </a:rPr>
              <a:t>VGG19 pre-trained model using ImageNet data</a:t>
            </a:r>
          </a:p>
          <a:p>
            <a:pPr marL="285750" indent="-285750" algn="l">
              <a:buFont typeface="Arial" panose="020B0604020202020204" pitchFamily="34" charset="0"/>
              <a:buChar char="•"/>
            </a:pPr>
            <a:r>
              <a:rPr lang="en-US" sz="1600">
                <a:solidFill>
                  <a:schemeClr val="bg1"/>
                </a:solidFill>
                <a:latin typeface="Lato Regular"/>
                <a:cs typeface="Lato Regular"/>
              </a:rPr>
              <a:t>Last 8 layers unfrozen for training</a:t>
            </a:r>
          </a:p>
          <a:p>
            <a:pPr marL="285750" indent="-285750" algn="l">
              <a:buFont typeface="Arial" panose="020B0604020202020204" pitchFamily="34" charset="0"/>
              <a:buChar char="•"/>
            </a:pPr>
            <a:r>
              <a:rPr lang="en-US" sz="1600">
                <a:solidFill>
                  <a:schemeClr val="bg1"/>
                </a:solidFill>
                <a:latin typeface="Lato Regular"/>
                <a:cs typeface="Lato Regular"/>
              </a:rPr>
              <a:t>2 additional convolutional layers with `tanh` activation function (3x3) kernel</a:t>
            </a:r>
          </a:p>
          <a:p>
            <a:pPr marL="285750" indent="-285750" algn="l">
              <a:buFont typeface="Arial" panose="020B0604020202020204" pitchFamily="34" charset="0"/>
              <a:buChar char="•"/>
            </a:pPr>
            <a:r>
              <a:rPr lang="en-US" sz="1600">
                <a:solidFill>
                  <a:schemeClr val="bg1"/>
                </a:solidFill>
                <a:latin typeface="Lato Regular"/>
                <a:cs typeface="Lato Regular"/>
              </a:rPr>
              <a:t>Max pooling and flattening layers</a:t>
            </a:r>
          </a:p>
          <a:p>
            <a:pPr marL="285750" indent="-285750" algn="l">
              <a:buFont typeface="Arial" panose="020B0604020202020204" pitchFamily="34" charset="0"/>
              <a:buChar char="•"/>
            </a:pPr>
            <a:r>
              <a:rPr lang="en-US" sz="1600">
                <a:solidFill>
                  <a:schemeClr val="bg1"/>
                </a:solidFill>
                <a:latin typeface="Lato Regular"/>
                <a:cs typeface="Lato Regular"/>
              </a:rPr>
              <a:t>2 Dense layers with `relu` and `sigmoid` activation, respectively</a:t>
            </a:r>
          </a:p>
          <a:p>
            <a:pPr marL="285750" indent="-285750" algn="l">
              <a:buFont typeface="Arial" panose="020B0604020202020204" pitchFamily="34" charset="0"/>
              <a:buChar char="•"/>
            </a:pPr>
            <a:r>
              <a:rPr lang="en-US" sz="1600">
                <a:solidFill>
                  <a:schemeClr val="bg1"/>
                </a:solidFill>
                <a:latin typeface="Lato Regular"/>
                <a:cs typeface="Lato Regular"/>
              </a:rPr>
              <a:t>Adam optimizer</a:t>
            </a:r>
          </a:p>
        </p:txBody>
      </p:sp>
      <p:sp>
        <p:nvSpPr>
          <p:cNvPr id="48" name="Title 20">
            <a:extLst>
              <a:ext uri="{FF2B5EF4-FFF2-40B4-BE49-F238E27FC236}">
                <a16:creationId xmlns:a16="http://schemas.microsoft.com/office/drawing/2014/main" id="{E714E61F-88D3-A92B-CB0D-2DC34C3940C6}"/>
              </a:ext>
            </a:extLst>
          </p:cNvPr>
          <p:cNvSpPr txBox="1">
            <a:spLocks/>
          </p:cNvSpPr>
          <p:nvPr/>
        </p:nvSpPr>
        <p:spPr>
          <a:xfrm>
            <a:off x="322190" y="3656604"/>
            <a:ext cx="2228273" cy="2906052"/>
          </a:xfrm>
          <a:prstGeom prst="rect">
            <a:avLst/>
          </a:prstGeom>
        </p:spPr>
        <p:txBody>
          <a:bodyPr vert="horz" wrap="square" lIns="121893" tIns="0" rIns="121893"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pPr>
            <a:r>
              <a:rPr lang="en-US" sz="1600" b="1">
                <a:solidFill>
                  <a:srgbClr val="5B697B"/>
                </a:solidFill>
                <a:latin typeface="Lato Regular"/>
                <a:cs typeface="Lato Regular"/>
              </a:rPr>
              <a:t>Performance</a:t>
            </a:r>
          </a:p>
          <a:p>
            <a:pPr marL="285750" indent="-285750" algn="l">
              <a:lnSpc>
                <a:spcPct val="150000"/>
              </a:lnSpc>
              <a:buFont typeface="Arial" panose="020B0604020202020204" pitchFamily="34" charset="0"/>
              <a:buChar char="•"/>
            </a:pPr>
            <a:r>
              <a:rPr lang="en-US" sz="1600">
                <a:solidFill>
                  <a:srgbClr val="5B697B"/>
                </a:solidFill>
                <a:latin typeface="Lato Regular"/>
                <a:cs typeface="Lato Regular"/>
              </a:rPr>
              <a:t>accuracy: 0.913</a:t>
            </a:r>
          </a:p>
          <a:p>
            <a:pPr marL="285750" indent="-285750" algn="l">
              <a:lnSpc>
                <a:spcPct val="150000"/>
              </a:lnSpc>
              <a:buFont typeface="Arial" panose="020B0604020202020204" pitchFamily="34" charset="0"/>
              <a:buChar char="•"/>
            </a:pPr>
            <a:r>
              <a:rPr lang="en-US" sz="1600">
                <a:solidFill>
                  <a:srgbClr val="5B697B"/>
                </a:solidFill>
                <a:latin typeface="Lato Regular"/>
                <a:cs typeface="Lato Regular"/>
              </a:rPr>
              <a:t>precision: 0.903</a:t>
            </a:r>
          </a:p>
          <a:p>
            <a:pPr marL="285750" indent="-285750" algn="l">
              <a:lnSpc>
                <a:spcPct val="150000"/>
              </a:lnSpc>
              <a:buFont typeface="Arial" panose="020B0604020202020204" pitchFamily="34" charset="0"/>
              <a:buChar char="•"/>
            </a:pPr>
            <a:r>
              <a:rPr lang="en-US" sz="1600">
                <a:solidFill>
                  <a:srgbClr val="5B697B"/>
                </a:solidFill>
                <a:latin typeface="Lato Regular"/>
                <a:cs typeface="Lato Regular"/>
              </a:rPr>
              <a:t>recall: 0.920</a:t>
            </a:r>
          </a:p>
          <a:p>
            <a:pPr marL="285750" indent="-285750" algn="l">
              <a:lnSpc>
                <a:spcPct val="150000"/>
              </a:lnSpc>
              <a:buFont typeface="Arial" panose="020B0604020202020204" pitchFamily="34" charset="0"/>
              <a:buChar char="•"/>
            </a:pPr>
            <a:endParaRPr lang="en-US" sz="1600">
              <a:solidFill>
                <a:srgbClr val="5B697B"/>
              </a:solidFill>
              <a:latin typeface="Lato Regular"/>
              <a:cs typeface="Lato Regular"/>
            </a:endParaRPr>
          </a:p>
          <a:p>
            <a:pPr marL="285750" indent="-285750" algn="l">
              <a:lnSpc>
                <a:spcPct val="150000"/>
              </a:lnSpc>
              <a:buFont typeface="Arial" panose="020B0604020202020204" pitchFamily="34" charset="0"/>
              <a:buChar char="•"/>
            </a:pPr>
            <a:endParaRPr lang="en-US" sz="1600">
              <a:solidFill>
                <a:srgbClr val="5B697B"/>
              </a:solidFill>
              <a:latin typeface="Lato Regular"/>
              <a:cs typeface="Lato Regular"/>
            </a:endParaRPr>
          </a:p>
          <a:p>
            <a:pPr marL="285750" indent="-285750" algn="l">
              <a:lnSpc>
                <a:spcPct val="150000"/>
              </a:lnSpc>
              <a:buFont typeface="Arial" panose="020B0604020202020204" pitchFamily="34" charset="0"/>
              <a:buChar char="•"/>
            </a:pPr>
            <a:endParaRPr lang="en-US" sz="1600">
              <a:solidFill>
                <a:srgbClr val="5B697B"/>
              </a:solidFill>
              <a:latin typeface="Lato Regular"/>
              <a:cs typeface="Lato Regular"/>
            </a:endParaRPr>
          </a:p>
          <a:p>
            <a:pPr marL="285750" indent="-285750" algn="l">
              <a:lnSpc>
                <a:spcPct val="150000"/>
              </a:lnSpc>
              <a:buFont typeface="Arial" panose="020B0604020202020204" pitchFamily="34" charset="0"/>
              <a:buChar char="•"/>
            </a:pPr>
            <a:endParaRPr lang="en-US" sz="1600">
              <a:solidFill>
                <a:srgbClr val="5B697B"/>
              </a:solidFill>
              <a:latin typeface="Lato Regular"/>
              <a:cs typeface="Lato Regular"/>
            </a:endParaRPr>
          </a:p>
        </p:txBody>
      </p:sp>
      <p:sp>
        <p:nvSpPr>
          <p:cNvPr id="12" name="Title 20">
            <a:extLst>
              <a:ext uri="{FF2B5EF4-FFF2-40B4-BE49-F238E27FC236}">
                <a16:creationId xmlns:a16="http://schemas.microsoft.com/office/drawing/2014/main" id="{3DDB44AA-6EFA-354F-278F-F81DE577BF7E}"/>
              </a:ext>
            </a:extLst>
          </p:cNvPr>
          <p:cNvSpPr txBox="1">
            <a:spLocks/>
          </p:cNvSpPr>
          <p:nvPr/>
        </p:nvSpPr>
        <p:spPr>
          <a:xfrm>
            <a:off x="6908915" y="4528347"/>
            <a:ext cx="4133155" cy="246221"/>
          </a:xfrm>
          <a:prstGeom prst="rect">
            <a:avLst/>
          </a:prstGeom>
        </p:spPr>
        <p:txBody>
          <a:bodyPr vert="horz" wrap="square" lIns="121893" tIns="0" rIns="121893"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1600" b="1">
                <a:solidFill>
                  <a:schemeClr val="bg1"/>
                </a:solidFill>
                <a:latin typeface="Lato Regular"/>
                <a:cs typeface="Lato Regular"/>
              </a:rPr>
              <a:t>Training Procedure</a:t>
            </a:r>
          </a:p>
        </p:txBody>
      </p:sp>
      <p:sp>
        <p:nvSpPr>
          <p:cNvPr id="14" name="Title 20">
            <a:extLst>
              <a:ext uri="{FF2B5EF4-FFF2-40B4-BE49-F238E27FC236}">
                <a16:creationId xmlns:a16="http://schemas.microsoft.com/office/drawing/2014/main" id="{1A1A52A7-BDEC-7A4A-F10F-A18CAC0BFA63}"/>
              </a:ext>
            </a:extLst>
          </p:cNvPr>
          <p:cNvSpPr txBox="1">
            <a:spLocks/>
          </p:cNvSpPr>
          <p:nvPr/>
        </p:nvSpPr>
        <p:spPr>
          <a:xfrm>
            <a:off x="6908914" y="4947410"/>
            <a:ext cx="4133155" cy="492443"/>
          </a:xfrm>
          <a:prstGeom prst="rect">
            <a:avLst/>
          </a:prstGeom>
        </p:spPr>
        <p:txBody>
          <a:bodyPr vert="horz" wrap="square" lIns="121893" tIns="0" rIns="121893"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marL="285750" indent="-285750" algn="l">
              <a:buFont typeface="Arial" panose="020B0604020202020204" pitchFamily="34" charset="0"/>
              <a:buChar char="•"/>
            </a:pPr>
            <a:r>
              <a:rPr lang="en-US" sz="1600">
                <a:solidFill>
                  <a:schemeClr val="bg1"/>
                </a:solidFill>
                <a:latin typeface="Lato Regular"/>
                <a:cs typeface="Lato Regular"/>
              </a:rPr>
              <a:t>Batch size of 64</a:t>
            </a:r>
          </a:p>
          <a:p>
            <a:pPr marL="285750" indent="-285750" algn="l">
              <a:buFont typeface="Arial" panose="020B0604020202020204" pitchFamily="34" charset="0"/>
              <a:buChar char="•"/>
            </a:pPr>
            <a:r>
              <a:rPr lang="en-US" sz="1600">
                <a:solidFill>
                  <a:schemeClr val="bg1"/>
                </a:solidFill>
                <a:latin typeface="Lato Regular"/>
                <a:cs typeface="Lato Regular"/>
              </a:rPr>
              <a:t>Training over 20 epochs</a:t>
            </a:r>
          </a:p>
        </p:txBody>
      </p:sp>
      <p:pic>
        <p:nvPicPr>
          <p:cNvPr id="6146" name="Picture 2">
            <a:extLst>
              <a:ext uri="{FF2B5EF4-FFF2-40B4-BE49-F238E27FC236}">
                <a16:creationId xmlns:a16="http://schemas.microsoft.com/office/drawing/2014/main" id="{AA97F7CD-E0B4-D9DB-E2DF-003154C075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1348" y="166678"/>
            <a:ext cx="4389881" cy="302384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DD2D84CE-28C1-1741-2049-EB17F6A00A33}"/>
              </a:ext>
            </a:extLst>
          </p:cNvPr>
          <p:cNvSpPr txBox="1"/>
          <p:nvPr/>
        </p:nvSpPr>
        <p:spPr>
          <a:xfrm>
            <a:off x="3124200" y="3202432"/>
            <a:ext cx="6248400" cy="453137"/>
          </a:xfrm>
          <a:prstGeom prst="rect">
            <a:avLst/>
          </a:prstGeom>
          <a:noFill/>
        </p:spPr>
        <p:txBody>
          <a:bodyPr wrap="square">
            <a:spAutoFit/>
          </a:bodyPr>
          <a:lstStyle/>
          <a:p>
            <a:pPr marL="285750" indent="-285750" algn="l">
              <a:lnSpc>
                <a:spcPct val="150000"/>
              </a:lnSpc>
              <a:buFont typeface="Arial" panose="020B0604020202020204" pitchFamily="34" charset="0"/>
              <a:buChar char="•"/>
            </a:pPr>
            <a:endParaRPr lang="en-US" sz="1800">
              <a:solidFill>
                <a:srgbClr val="5B697B"/>
              </a:solidFill>
              <a:latin typeface="Lato Regular"/>
              <a:cs typeface="Lato Regular"/>
            </a:endParaRPr>
          </a:p>
        </p:txBody>
      </p:sp>
    </p:spTree>
    <p:extLst>
      <p:ext uri="{BB962C8B-B14F-4D97-AF65-F5344CB8AC3E}">
        <p14:creationId xmlns:p14="http://schemas.microsoft.com/office/powerpoint/2010/main" val="4947941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6560297" y="1548065"/>
            <a:ext cx="5177764" cy="5183599"/>
          </a:xfrm>
          <a:prstGeom prst="rect">
            <a:avLst/>
          </a:prstGeom>
          <a:noFill/>
        </p:spPr>
        <p:txBody>
          <a:bodyPr wrap="square" lIns="91440" tIns="45720" rIns="91440" bIns="45720" rtlCol="0" anchor="t">
            <a:spAutoFit/>
          </a:bodyPr>
          <a:lstStyle/>
          <a:p>
            <a:pPr algn="just">
              <a:lnSpc>
                <a:spcPct val="120000"/>
              </a:lnSpc>
            </a:pPr>
            <a:r>
              <a:rPr lang="en-US" sz="1600" b="1">
                <a:ea typeface="+mn-lt"/>
                <a:cs typeface="+mn-lt"/>
              </a:rPr>
              <a:t>Content Loss</a:t>
            </a:r>
            <a:endParaRPr lang="en-US" sz="1600">
              <a:ea typeface="+mn-lt"/>
              <a:cs typeface="+mn-lt"/>
            </a:endParaRPr>
          </a:p>
          <a:p>
            <a:pPr algn="just"/>
            <a:r>
              <a:rPr lang="en-US" sz="1600">
                <a:ea typeface="+mn-lt"/>
                <a:cs typeface="+mn-lt"/>
              </a:rPr>
              <a:t>loss of content features between the content image and the newly synthesized image</a:t>
            </a:r>
            <a:endParaRPr lang="en-US"/>
          </a:p>
          <a:p>
            <a:pPr algn="just"/>
            <a:endParaRPr lang="en-US" sz="1600">
              <a:latin typeface="Calibri"/>
              <a:ea typeface="+mn-lt"/>
              <a:cs typeface="+mn-lt"/>
            </a:endParaRPr>
          </a:p>
          <a:p>
            <a:pPr algn="just"/>
            <a:endParaRPr lang="en-US" sz="1600">
              <a:latin typeface="Calibri"/>
              <a:ea typeface="+mn-lt"/>
              <a:cs typeface="+mn-lt"/>
            </a:endParaRPr>
          </a:p>
          <a:p>
            <a:pPr algn="just">
              <a:lnSpc>
                <a:spcPct val="120000"/>
              </a:lnSpc>
            </a:pPr>
            <a:endParaRPr lang="en-US" sz="1600" b="1">
              <a:latin typeface="Lato Regular"/>
              <a:ea typeface="+mn-lt"/>
              <a:cs typeface="+mn-lt"/>
            </a:endParaRPr>
          </a:p>
          <a:p>
            <a:pPr algn="just">
              <a:lnSpc>
                <a:spcPct val="120000"/>
              </a:lnSpc>
            </a:pPr>
            <a:r>
              <a:rPr lang="en-US" sz="1600" b="1">
                <a:latin typeface="Lato Regular"/>
                <a:ea typeface="+mn-lt"/>
                <a:cs typeface="+mn-lt"/>
              </a:rPr>
              <a:t>Total Loss</a:t>
            </a:r>
            <a:endParaRPr lang="en-US" sz="1600">
              <a:latin typeface="Lato Regular"/>
              <a:ea typeface="+mn-lt"/>
              <a:cs typeface="+mn-lt"/>
            </a:endParaRPr>
          </a:p>
          <a:p>
            <a:pPr algn="just">
              <a:lnSpc>
                <a:spcPct val="120000"/>
              </a:lnSpc>
            </a:pPr>
            <a:r>
              <a:rPr lang="en-US" sz="1600">
                <a:latin typeface="Lato Regular"/>
                <a:ea typeface="+mn-lt"/>
                <a:cs typeface="+mn-lt"/>
              </a:rPr>
              <a:t>weighted sum of both is used to evaluate the final image in order to balance content retention and the actual style transfer</a:t>
            </a:r>
          </a:p>
          <a:p>
            <a:pPr algn="just">
              <a:lnSpc>
                <a:spcPct val="120000"/>
              </a:lnSpc>
            </a:pPr>
            <a:endParaRPr lang="en-US" sz="1600">
              <a:latin typeface="Lato Regular"/>
              <a:ea typeface="+mn-lt"/>
              <a:cs typeface="+mn-lt"/>
            </a:endParaRPr>
          </a:p>
          <a:p>
            <a:pPr algn="just">
              <a:lnSpc>
                <a:spcPct val="120000"/>
              </a:lnSpc>
            </a:pPr>
            <a:endParaRPr lang="en-US" sz="1600">
              <a:latin typeface="Lato Regular"/>
              <a:ea typeface="Lato Regular"/>
              <a:cs typeface="Calibri" panose="020F0502020204030204"/>
            </a:endParaRPr>
          </a:p>
          <a:p>
            <a:pPr algn="just">
              <a:lnSpc>
                <a:spcPct val="120000"/>
              </a:lnSpc>
            </a:pPr>
            <a:r>
              <a:rPr lang="en-US" sz="1600">
                <a:latin typeface="Lato Regular"/>
                <a:ea typeface="+mn-lt"/>
                <a:cs typeface="+mn-lt"/>
              </a:rPr>
              <a:t>content weight loss </a:t>
            </a:r>
            <a:r>
              <a:rPr lang="en-US" sz="1600" err="1">
                <a:latin typeface="Lato Regular"/>
                <a:ea typeface="+mn-lt"/>
                <a:cs typeface="+mn-lt"/>
              </a:rPr>
              <a:t>w</a:t>
            </a:r>
            <a:r>
              <a:rPr lang="en-US" sz="1400" err="1">
                <a:latin typeface="Lato Regular"/>
                <a:ea typeface="+mn-lt"/>
                <a:cs typeface="+mn-lt"/>
              </a:rPr>
              <a:t>c</a:t>
            </a:r>
            <a:r>
              <a:rPr lang="en-US" sz="1600">
                <a:latin typeface="Lato Regular"/>
                <a:ea typeface="+mn-lt"/>
                <a:cs typeface="+mn-lt"/>
              </a:rPr>
              <a:t> is a predefined constant and the style weight loss </a:t>
            </a:r>
            <a:r>
              <a:rPr lang="en-US" sz="1600" err="1">
                <a:latin typeface="Lato Regular"/>
                <a:ea typeface="+mn-lt"/>
                <a:cs typeface="+mn-lt"/>
              </a:rPr>
              <a:t>w</a:t>
            </a:r>
            <a:r>
              <a:rPr lang="en-US" sz="1200" err="1">
                <a:latin typeface="Lato Regular"/>
                <a:ea typeface="+mn-lt"/>
                <a:cs typeface="+mn-lt"/>
              </a:rPr>
              <a:t>L</a:t>
            </a:r>
            <a:r>
              <a:rPr lang="en-US" sz="1600">
                <a:latin typeface="Lato Regular"/>
                <a:ea typeface="+mn-lt"/>
                <a:cs typeface="+mn-lt"/>
              </a:rPr>
              <a:t> is a predefined constant divided by the total number of style layers</a:t>
            </a:r>
            <a:endParaRPr lang="en-US">
              <a:latin typeface="Lato Regular"/>
            </a:endParaRPr>
          </a:p>
          <a:p>
            <a:pPr algn="just">
              <a:lnSpc>
                <a:spcPct val="120000"/>
              </a:lnSpc>
            </a:pPr>
            <a:endParaRPr lang="en-US" sz="1600">
              <a:latin typeface="Calibri" panose="020F0502020204030204"/>
              <a:ea typeface="Lato Regular"/>
              <a:cs typeface="Calibri" panose="020F0502020204030204"/>
            </a:endParaRPr>
          </a:p>
          <a:p>
            <a:pPr algn="just">
              <a:lnSpc>
                <a:spcPct val="120000"/>
              </a:lnSpc>
            </a:pPr>
            <a:endParaRPr lang="en-US" sz="1600" b="1">
              <a:latin typeface="Lato Regular"/>
              <a:ea typeface="Lato Regular"/>
              <a:cs typeface="Lato Regular"/>
            </a:endParaRPr>
          </a:p>
          <a:p>
            <a:pPr algn="just">
              <a:lnSpc>
                <a:spcPct val="120000"/>
              </a:lnSpc>
            </a:pPr>
            <a:endParaRPr lang="en-US" sz="1600">
              <a:latin typeface="Lato Regular"/>
              <a:ea typeface="Lato Regular"/>
              <a:cs typeface="Lato Regular"/>
            </a:endParaRPr>
          </a:p>
        </p:txBody>
      </p:sp>
      <p:grpSp>
        <p:nvGrpSpPr>
          <p:cNvPr id="22" name="Group 21"/>
          <p:cNvGrpSpPr/>
          <p:nvPr/>
        </p:nvGrpSpPr>
        <p:grpSpPr>
          <a:xfrm>
            <a:off x="2997340" y="297564"/>
            <a:ext cx="6191056" cy="1050749"/>
            <a:chOff x="6167682" y="483017"/>
            <a:chExt cx="12382112" cy="2079087"/>
          </a:xfrm>
        </p:grpSpPr>
        <p:sp>
          <p:nvSpPr>
            <p:cNvPr id="24" name="TextBox 23"/>
            <p:cNvSpPr txBox="1"/>
            <p:nvPr/>
          </p:nvSpPr>
          <p:spPr>
            <a:xfrm>
              <a:off x="6167682" y="483017"/>
              <a:ext cx="12382112" cy="1446533"/>
            </a:xfrm>
            <a:prstGeom prst="rect">
              <a:avLst/>
            </a:prstGeom>
            <a:noFill/>
          </p:spPr>
          <p:txBody>
            <a:bodyPr wrap="square" lIns="45711" tIns="22856" rIns="45711" bIns="22856" rtlCol="0" anchor="t">
              <a:spAutoFit/>
            </a:bodyPr>
            <a:lstStyle/>
            <a:p>
              <a:pPr algn="ctr"/>
              <a:r>
                <a:rPr lang="en-US" sz="4400" b="1">
                  <a:solidFill>
                    <a:schemeClr val="tx2"/>
                  </a:solidFill>
                  <a:latin typeface="Lato Regular"/>
                  <a:cs typeface="Lato Regular"/>
                </a:rPr>
                <a:t>Style Transfer</a:t>
              </a:r>
              <a:endParaRPr lang="en-US">
                <a:solidFill>
                  <a:schemeClr val="tx2"/>
                </a:solidFill>
              </a:endParaRPr>
            </a:p>
          </p:txBody>
        </p:sp>
        <p:sp>
          <p:nvSpPr>
            <p:cNvPr id="25" name="Rectangle 24"/>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a:solidFill>
                  <a:schemeClr val="accent2"/>
                </a:solidFill>
                <a:latin typeface="Open Sans Light"/>
              </a:endParaRPr>
            </a:p>
          </p:txBody>
        </p:sp>
        <p:sp>
          <p:nvSpPr>
            <p:cNvPr id="26" name="Subtitle 2"/>
            <p:cNvSpPr txBox="1">
              <a:spLocks/>
            </p:cNvSpPr>
            <p:nvPr/>
          </p:nvSpPr>
          <p:spPr>
            <a:xfrm>
              <a:off x="6361236" y="1634834"/>
              <a:ext cx="11655185" cy="839116"/>
            </a:xfrm>
            <a:prstGeom prst="rect">
              <a:avLst/>
            </a:prstGeom>
          </p:spPr>
          <p:txBody>
            <a:bodyPr vert="horz" lIns="108745" tIns="54373" rIns="108745" bIns="54373" rtlCol="0" anchor="t">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550">
                  <a:latin typeface="Lato Light"/>
                  <a:cs typeface="Lato Light"/>
                </a:rPr>
                <a:t>Loss Functions</a:t>
              </a:r>
              <a:endParaRPr lang="en-US"/>
            </a:p>
          </p:txBody>
        </p:sp>
      </p:grpSp>
      <p:sp>
        <p:nvSpPr>
          <p:cNvPr id="18" name="TextBox 17">
            <a:extLst>
              <a:ext uri="{FF2B5EF4-FFF2-40B4-BE49-F238E27FC236}">
                <a16:creationId xmlns:a16="http://schemas.microsoft.com/office/drawing/2014/main" id="{B361F2CE-2BF1-0FF2-DCAC-7D0BD25DF4B0}"/>
              </a:ext>
            </a:extLst>
          </p:cNvPr>
          <p:cNvSpPr txBox="1"/>
          <p:nvPr/>
        </p:nvSpPr>
        <p:spPr>
          <a:xfrm>
            <a:off x="654797" y="1626506"/>
            <a:ext cx="5446705" cy="3849644"/>
          </a:xfrm>
          <a:prstGeom prst="rect">
            <a:avLst/>
          </a:prstGeom>
          <a:noFill/>
        </p:spPr>
        <p:txBody>
          <a:bodyPr wrap="square" lIns="91440" tIns="45720" rIns="91440" bIns="45720" rtlCol="0" anchor="t">
            <a:spAutoFit/>
          </a:bodyPr>
          <a:lstStyle/>
          <a:p>
            <a:pPr algn="just">
              <a:lnSpc>
                <a:spcPct val="120000"/>
              </a:lnSpc>
            </a:pPr>
            <a:r>
              <a:rPr lang="en-US" sz="1600" b="1">
                <a:latin typeface="Lato Regular"/>
                <a:ea typeface="+mn-lt"/>
                <a:cs typeface="+mn-lt"/>
              </a:rPr>
              <a:t>Style Loss</a:t>
            </a:r>
          </a:p>
          <a:p>
            <a:pPr algn="just"/>
            <a:r>
              <a:rPr lang="en-US" sz="1600">
                <a:latin typeface="Lato Regular"/>
                <a:ea typeface="+mn-lt"/>
                <a:cs typeface="+mn-lt"/>
              </a:rPr>
              <a:t>compares the loss of style features between the style image and the synthesized image</a:t>
            </a:r>
          </a:p>
          <a:p>
            <a:pPr algn="just">
              <a:lnSpc>
                <a:spcPct val="120000"/>
              </a:lnSpc>
            </a:pPr>
            <a:endParaRPr lang="en-US" sz="1600">
              <a:latin typeface="Lato Regular"/>
              <a:ea typeface="+mn-lt"/>
              <a:cs typeface="+mn-lt"/>
            </a:endParaRPr>
          </a:p>
          <a:p>
            <a:pPr algn="just">
              <a:lnSpc>
                <a:spcPct val="120000"/>
              </a:lnSpc>
            </a:pPr>
            <a:endParaRPr lang="en-US" sz="1600">
              <a:latin typeface="Lato Regular"/>
              <a:ea typeface="Lato Regular"/>
              <a:cs typeface="Calibri"/>
            </a:endParaRPr>
          </a:p>
          <a:p>
            <a:pPr algn="just">
              <a:lnSpc>
                <a:spcPct val="120000"/>
              </a:lnSpc>
            </a:pPr>
            <a:endParaRPr lang="en-US" sz="1600">
              <a:latin typeface="Lato Regular"/>
              <a:ea typeface="+mn-lt"/>
              <a:cs typeface="+mn-lt"/>
            </a:endParaRPr>
          </a:p>
          <a:p>
            <a:pPr algn="just">
              <a:lnSpc>
                <a:spcPct val="120000"/>
              </a:lnSpc>
            </a:pPr>
            <a:r>
              <a:rPr lang="en-US" sz="1600">
                <a:latin typeface="Lato Regular"/>
                <a:ea typeface="+mn-lt"/>
                <a:cs typeface="+mn-lt"/>
              </a:rPr>
              <a:t>S is the gram matrix of the style image and C is the gram matrix of the synthesized (combined) image.</a:t>
            </a:r>
            <a:endParaRPr lang="en-US">
              <a:latin typeface="Lato Regular"/>
              <a:ea typeface="Lato Regular"/>
              <a:cs typeface="Lato Regular"/>
            </a:endParaRPr>
          </a:p>
          <a:p>
            <a:pPr algn="just">
              <a:lnSpc>
                <a:spcPct val="120000"/>
              </a:lnSpc>
            </a:pPr>
            <a:endParaRPr lang="en-US" sz="1600">
              <a:latin typeface="Lato Regular"/>
              <a:ea typeface="+mn-lt"/>
              <a:cs typeface="+mn-lt"/>
            </a:endParaRPr>
          </a:p>
          <a:p>
            <a:pPr algn="just">
              <a:lnSpc>
                <a:spcPct val="120000"/>
              </a:lnSpc>
            </a:pPr>
            <a:r>
              <a:rPr lang="en-US" sz="1600">
                <a:latin typeface="Lato Regular"/>
                <a:ea typeface="+mn-lt"/>
                <a:cs typeface="+mn-lt"/>
              </a:rPr>
              <a:t>channels refer to the RGB channels, where it takes a constant value of 3.</a:t>
            </a:r>
            <a:endParaRPr lang="en-US">
              <a:latin typeface="Lato Regular"/>
              <a:ea typeface="Lato Regular"/>
              <a:cs typeface="Lato Regular"/>
            </a:endParaRPr>
          </a:p>
          <a:p>
            <a:pPr algn="just">
              <a:lnSpc>
                <a:spcPct val="120000"/>
              </a:lnSpc>
            </a:pPr>
            <a:endParaRPr lang="en-US" sz="1600">
              <a:latin typeface="Calibri" panose="020F0502020204030204"/>
              <a:ea typeface="Lato Regular"/>
              <a:cs typeface="+mn-lt"/>
            </a:endParaRPr>
          </a:p>
          <a:p>
            <a:pPr algn="just">
              <a:lnSpc>
                <a:spcPct val="120000"/>
              </a:lnSpc>
            </a:pPr>
            <a:endParaRPr lang="en-US">
              <a:latin typeface="Calibri" panose="020F0502020204030204"/>
              <a:ea typeface="Lato Regular"/>
              <a:cs typeface="+mn-lt"/>
            </a:endParaRPr>
          </a:p>
        </p:txBody>
      </p:sp>
      <p:pic>
        <p:nvPicPr>
          <p:cNvPr id="3" name="Picture 3">
            <a:extLst>
              <a:ext uri="{FF2B5EF4-FFF2-40B4-BE49-F238E27FC236}">
                <a16:creationId xmlns:a16="http://schemas.microsoft.com/office/drawing/2014/main" id="{A88AF697-80A1-F8E5-4542-87E794229D07}"/>
              </a:ext>
            </a:extLst>
          </p:cNvPr>
          <p:cNvPicPr>
            <a:picLocks noChangeAspect="1"/>
          </p:cNvPicPr>
          <p:nvPr/>
        </p:nvPicPr>
        <p:blipFill>
          <a:blip r:embed="rId2"/>
          <a:stretch>
            <a:fillRect/>
          </a:stretch>
        </p:blipFill>
        <p:spPr>
          <a:xfrm>
            <a:off x="1586753" y="2745981"/>
            <a:ext cx="3594847" cy="469568"/>
          </a:xfrm>
          <a:prstGeom prst="rect">
            <a:avLst/>
          </a:prstGeom>
        </p:spPr>
      </p:pic>
      <p:pic>
        <p:nvPicPr>
          <p:cNvPr id="4" name="Picture 4" descr="A picture containing logo&#10;&#10;Description automatically generated">
            <a:extLst>
              <a:ext uri="{FF2B5EF4-FFF2-40B4-BE49-F238E27FC236}">
                <a16:creationId xmlns:a16="http://schemas.microsoft.com/office/drawing/2014/main" id="{34BFE819-939D-5739-BD26-D44D01F66169}"/>
              </a:ext>
            </a:extLst>
          </p:cNvPr>
          <p:cNvPicPr>
            <a:picLocks noChangeAspect="1"/>
          </p:cNvPicPr>
          <p:nvPr/>
        </p:nvPicPr>
        <p:blipFill>
          <a:blip r:embed="rId3"/>
          <a:stretch>
            <a:fillRect/>
          </a:stretch>
        </p:blipFill>
        <p:spPr>
          <a:xfrm>
            <a:off x="7469840" y="2339436"/>
            <a:ext cx="3594847" cy="599097"/>
          </a:xfrm>
          <a:prstGeom prst="rect">
            <a:avLst/>
          </a:prstGeom>
        </p:spPr>
      </p:pic>
      <p:pic>
        <p:nvPicPr>
          <p:cNvPr id="5" name="Picture 5">
            <a:extLst>
              <a:ext uri="{FF2B5EF4-FFF2-40B4-BE49-F238E27FC236}">
                <a16:creationId xmlns:a16="http://schemas.microsoft.com/office/drawing/2014/main" id="{C1298803-F9D6-DF60-5368-BA5C47041275}"/>
              </a:ext>
            </a:extLst>
          </p:cNvPr>
          <p:cNvPicPr>
            <a:picLocks noChangeAspect="1"/>
          </p:cNvPicPr>
          <p:nvPr/>
        </p:nvPicPr>
        <p:blipFill>
          <a:blip r:embed="rId4"/>
          <a:stretch>
            <a:fillRect/>
          </a:stretch>
        </p:blipFill>
        <p:spPr>
          <a:xfrm>
            <a:off x="8072438" y="4386261"/>
            <a:ext cx="2143125" cy="371475"/>
          </a:xfrm>
          <a:prstGeom prst="rect">
            <a:avLst/>
          </a:prstGeom>
        </p:spPr>
      </p:pic>
    </p:spTree>
    <p:extLst>
      <p:ext uri="{BB962C8B-B14F-4D97-AF65-F5344CB8AC3E}">
        <p14:creationId xmlns:p14="http://schemas.microsoft.com/office/powerpoint/2010/main" val="2349591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a:spLocks noChangeAspect="1"/>
          </p:cNvSpPr>
          <p:nvPr/>
        </p:nvSpPr>
        <p:spPr>
          <a:xfrm rot="16200000">
            <a:off x="-112712" y="114300"/>
            <a:ext cx="6858000" cy="6629401"/>
          </a:xfrm>
          <a:prstGeom prst="rect">
            <a:avLst/>
          </a:prstGeom>
          <a:solidFill>
            <a:schemeClr val="bg1">
              <a:alpha val="8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10" name="Rectangle 9"/>
          <p:cNvSpPr>
            <a:spLocks noChangeAspect="1"/>
          </p:cNvSpPr>
          <p:nvPr/>
        </p:nvSpPr>
        <p:spPr>
          <a:xfrm rot="16200000">
            <a:off x="5981304" y="649682"/>
            <a:ext cx="6858002" cy="5558632"/>
          </a:xfrm>
          <a:prstGeom prst="rect">
            <a:avLst/>
          </a:prstGeom>
          <a:solidFill>
            <a:srgbClr val="5B697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16" name="Title 20"/>
          <p:cNvSpPr txBox="1">
            <a:spLocks/>
          </p:cNvSpPr>
          <p:nvPr/>
        </p:nvSpPr>
        <p:spPr>
          <a:xfrm>
            <a:off x="6852886" y="1966980"/>
            <a:ext cx="4133155" cy="246221"/>
          </a:xfrm>
          <a:prstGeom prst="rect">
            <a:avLst/>
          </a:prstGeom>
        </p:spPr>
        <p:txBody>
          <a:bodyPr vert="horz" wrap="square" lIns="121893" tIns="0" rIns="121893"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1600" b="1">
                <a:solidFill>
                  <a:schemeClr val="bg1"/>
                </a:solidFill>
                <a:latin typeface="Lato Regular"/>
                <a:cs typeface="Lato Regular"/>
              </a:rPr>
              <a:t>Model Makeup</a:t>
            </a:r>
          </a:p>
        </p:txBody>
      </p:sp>
      <p:grpSp>
        <p:nvGrpSpPr>
          <p:cNvPr id="72" name="Group 71"/>
          <p:cNvGrpSpPr/>
          <p:nvPr/>
        </p:nvGrpSpPr>
        <p:grpSpPr>
          <a:xfrm>
            <a:off x="6307597" y="235209"/>
            <a:ext cx="6179850" cy="1476573"/>
            <a:chOff x="5988388" y="483017"/>
            <a:chExt cx="12359700" cy="2953145"/>
          </a:xfrm>
        </p:grpSpPr>
        <p:sp>
          <p:nvSpPr>
            <p:cNvPr id="73" name="TextBox 72"/>
            <p:cNvSpPr txBox="1"/>
            <p:nvPr/>
          </p:nvSpPr>
          <p:spPr>
            <a:xfrm>
              <a:off x="5988388" y="483017"/>
              <a:ext cx="12359700" cy="2800749"/>
            </a:xfrm>
            <a:prstGeom prst="rect">
              <a:avLst/>
            </a:prstGeom>
            <a:noFill/>
          </p:spPr>
          <p:txBody>
            <a:bodyPr wrap="square" lIns="45711" tIns="22856" rIns="45711" bIns="22856" rtlCol="0" anchor="t">
              <a:spAutoFit/>
            </a:bodyPr>
            <a:lstStyle/>
            <a:p>
              <a:pPr algn="ctr"/>
              <a:r>
                <a:rPr lang="en-US" sz="4400" b="1" dirty="0">
                  <a:solidFill>
                    <a:schemeClr val="bg1"/>
                  </a:solidFill>
                  <a:latin typeface="Lato Regular"/>
                  <a:cs typeface="Lato Regular"/>
                </a:rPr>
                <a:t>Style Transfer: </a:t>
              </a:r>
            </a:p>
            <a:p>
              <a:pPr algn="ctr"/>
              <a:r>
                <a:rPr lang="en-US" sz="4400" b="1" dirty="0">
                  <a:solidFill>
                    <a:schemeClr val="bg1"/>
                  </a:solidFill>
                  <a:latin typeface="Lato Regular"/>
                  <a:cs typeface="Lato Regular"/>
                </a:rPr>
                <a:t>VGG16 Pre-Trained</a:t>
              </a:r>
              <a:endParaRPr lang="en-US" dirty="0">
                <a:solidFill>
                  <a:schemeClr val="bg1"/>
                </a:solidFill>
                <a:cs typeface="Calibri" panose="020F0502020204030204"/>
              </a:endParaRPr>
            </a:p>
          </p:txBody>
        </p:sp>
        <p:sp>
          <p:nvSpPr>
            <p:cNvPr id="74" name="Rectangle 73"/>
            <p:cNvSpPr/>
            <p:nvPr/>
          </p:nvSpPr>
          <p:spPr>
            <a:xfrm>
              <a:off x="11322664" y="3344724"/>
              <a:ext cx="1553038" cy="9143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a:solidFill>
                  <a:schemeClr val="accent2"/>
                </a:solidFill>
                <a:latin typeface="Open Sans Light"/>
              </a:endParaRPr>
            </a:p>
          </p:txBody>
        </p:sp>
      </p:grpSp>
      <p:sp>
        <p:nvSpPr>
          <p:cNvPr id="47" name="Title 20">
            <a:extLst>
              <a:ext uri="{FF2B5EF4-FFF2-40B4-BE49-F238E27FC236}">
                <a16:creationId xmlns:a16="http://schemas.microsoft.com/office/drawing/2014/main" id="{9E176B61-E11F-529B-0BEF-389D3D35EFDC}"/>
              </a:ext>
            </a:extLst>
          </p:cNvPr>
          <p:cNvSpPr txBox="1">
            <a:spLocks/>
          </p:cNvSpPr>
          <p:nvPr/>
        </p:nvSpPr>
        <p:spPr>
          <a:xfrm>
            <a:off x="6908914" y="2453278"/>
            <a:ext cx="5052037" cy="1477328"/>
          </a:xfrm>
          <a:prstGeom prst="rect">
            <a:avLst/>
          </a:prstGeom>
        </p:spPr>
        <p:txBody>
          <a:bodyPr vert="horz" wrap="square" lIns="121893" tIns="0" rIns="121893"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marL="285750" indent="-285750" algn="l">
              <a:buFont typeface="Arial" panose="020B0604020202020204" pitchFamily="34" charset="0"/>
              <a:buChar char="•"/>
            </a:pPr>
            <a:r>
              <a:rPr lang="en-US" sz="1600">
                <a:solidFill>
                  <a:schemeClr val="bg1"/>
                </a:solidFill>
                <a:latin typeface="Lato Regular"/>
                <a:cs typeface="Lato Regular"/>
              </a:rPr>
              <a:t>VGG16 pre-trained model using ImageNet data</a:t>
            </a:r>
          </a:p>
          <a:p>
            <a:pPr marL="285750" indent="-285750" algn="l">
              <a:buFont typeface="Arial" panose="020B0604020202020204" pitchFamily="34" charset="0"/>
              <a:buChar char="•"/>
            </a:pPr>
            <a:r>
              <a:rPr lang="en-US" sz="1600">
                <a:solidFill>
                  <a:schemeClr val="bg1"/>
                </a:solidFill>
                <a:latin typeface="Lato Regular"/>
                <a:ea typeface="Source Sans Pro ExtraLight"/>
                <a:cs typeface="Lato Regular"/>
              </a:rPr>
              <a:t>Style Layers:</a:t>
            </a:r>
            <a:br>
              <a:rPr lang="en-US" sz="1600">
                <a:latin typeface="Lato Regular"/>
                <a:ea typeface="Source Sans Pro ExtraLight"/>
                <a:cs typeface="Lato Regular"/>
              </a:rPr>
            </a:br>
            <a:r>
              <a:rPr lang="en-US" sz="1600">
                <a:solidFill>
                  <a:schemeClr val="bg1"/>
                </a:solidFill>
                <a:latin typeface="Lato Regular"/>
                <a:ea typeface="Source Sans Pro ExtraLight"/>
                <a:cs typeface="Lato Regular"/>
              </a:rPr>
              <a:t>["block1_conv1",  "block2_conv1", "block3_conv1", </a:t>
            </a:r>
            <a:br>
              <a:rPr lang="en-US" sz="1600">
                <a:latin typeface="Lato Regular"/>
                <a:ea typeface="Source Sans Pro ExtraLight"/>
                <a:cs typeface="Lato Regular"/>
              </a:rPr>
            </a:br>
            <a:r>
              <a:rPr lang="en-US" sz="1600">
                <a:solidFill>
                  <a:schemeClr val="bg1"/>
                </a:solidFill>
                <a:latin typeface="Lato Regular"/>
                <a:ea typeface="Source Sans Pro ExtraLight"/>
                <a:cs typeface="Lato Regular"/>
              </a:rPr>
              <a:t>"block4_conv1", "block5_conv1"]</a:t>
            </a:r>
          </a:p>
          <a:p>
            <a:pPr marL="285750" indent="-285750" algn="l">
              <a:buFont typeface="Arial" panose="020B0604020202020204" pitchFamily="34" charset="0"/>
              <a:buChar char="•"/>
            </a:pPr>
            <a:r>
              <a:rPr lang="en-US" sz="1600">
                <a:solidFill>
                  <a:schemeClr val="bg1"/>
                </a:solidFill>
                <a:latin typeface="Lato Regular"/>
                <a:ea typeface="Source Sans Pro ExtraLight"/>
                <a:cs typeface="Lato Regular"/>
              </a:rPr>
              <a:t>Content Layer: "block5_conv2"</a:t>
            </a:r>
          </a:p>
        </p:txBody>
      </p:sp>
      <p:sp>
        <p:nvSpPr>
          <p:cNvPr id="12" name="Title 20">
            <a:extLst>
              <a:ext uri="{FF2B5EF4-FFF2-40B4-BE49-F238E27FC236}">
                <a16:creationId xmlns:a16="http://schemas.microsoft.com/office/drawing/2014/main" id="{3DDB44AA-6EFA-354F-278F-F81DE577BF7E}"/>
              </a:ext>
            </a:extLst>
          </p:cNvPr>
          <p:cNvSpPr txBox="1">
            <a:spLocks/>
          </p:cNvSpPr>
          <p:nvPr/>
        </p:nvSpPr>
        <p:spPr>
          <a:xfrm>
            <a:off x="6852886" y="4057700"/>
            <a:ext cx="4133155" cy="246221"/>
          </a:xfrm>
          <a:prstGeom prst="rect">
            <a:avLst/>
          </a:prstGeom>
        </p:spPr>
        <p:txBody>
          <a:bodyPr vert="horz" wrap="square" lIns="121893" tIns="0" rIns="121893"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1600" b="1">
                <a:solidFill>
                  <a:schemeClr val="bg1"/>
                </a:solidFill>
                <a:latin typeface="Lato Regular"/>
                <a:cs typeface="Lato Regular"/>
              </a:rPr>
              <a:t>Training Procedure</a:t>
            </a:r>
          </a:p>
        </p:txBody>
      </p:sp>
      <p:sp>
        <p:nvSpPr>
          <p:cNvPr id="14" name="Title 20">
            <a:extLst>
              <a:ext uri="{FF2B5EF4-FFF2-40B4-BE49-F238E27FC236}">
                <a16:creationId xmlns:a16="http://schemas.microsoft.com/office/drawing/2014/main" id="{1A1A52A7-BDEC-7A4A-F10F-A18CAC0BFA63}"/>
              </a:ext>
            </a:extLst>
          </p:cNvPr>
          <p:cNvSpPr txBox="1">
            <a:spLocks/>
          </p:cNvSpPr>
          <p:nvPr/>
        </p:nvSpPr>
        <p:spPr>
          <a:xfrm>
            <a:off x="6852885" y="4532793"/>
            <a:ext cx="4133155" cy="738664"/>
          </a:xfrm>
          <a:prstGeom prst="rect">
            <a:avLst/>
          </a:prstGeom>
        </p:spPr>
        <p:txBody>
          <a:bodyPr vert="horz" wrap="square" lIns="121893" tIns="0" rIns="121893"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marL="285750" indent="-285750" algn="l">
              <a:buFont typeface="Arial" panose="020B0604020202020204" pitchFamily="34" charset="0"/>
              <a:buChar char="•"/>
            </a:pPr>
            <a:r>
              <a:rPr lang="en-US" sz="1600">
                <a:solidFill>
                  <a:schemeClr val="bg1"/>
                </a:solidFill>
                <a:latin typeface="Lato Regular"/>
                <a:cs typeface="Lato Regular"/>
              </a:rPr>
              <a:t>Image generation epochs: 5,000</a:t>
            </a:r>
          </a:p>
          <a:p>
            <a:pPr marL="285750" indent="-285750" algn="l">
              <a:buFont typeface="Arial" panose="020B0604020202020204" pitchFamily="34" charset="0"/>
              <a:buChar char="•"/>
            </a:pPr>
            <a:r>
              <a:rPr lang="en-US" sz="1600">
                <a:solidFill>
                  <a:schemeClr val="bg1"/>
                </a:solidFill>
                <a:latin typeface="Lato Regular"/>
                <a:ea typeface="Source Sans Pro ExtraLight"/>
                <a:cs typeface="Lato Regular"/>
              </a:rPr>
              <a:t>Style Transfer Loss: 195.63 (10,000 iterations)</a:t>
            </a:r>
            <a:endParaRPr lang="en-US" sz="1600">
              <a:solidFill>
                <a:schemeClr val="bg1"/>
              </a:solidFill>
              <a:latin typeface="Lato Regular"/>
              <a:ea typeface="Lato Regular"/>
              <a:cs typeface="Lato Regular"/>
            </a:endParaRPr>
          </a:p>
        </p:txBody>
      </p:sp>
      <p:pic>
        <p:nvPicPr>
          <p:cNvPr id="2" name="Picture 4" descr="Diagram&#10;&#10;Description automatically generated">
            <a:extLst>
              <a:ext uri="{FF2B5EF4-FFF2-40B4-BE49-F238E27FC236}">
                <a16:creationId xmlns:a16="http://schemas.microsoft.com/office/drawing/2014/main" id="{CC411E59-BAF0-D54F-B291-0AA0A5FA65F6}"/>
              </a:ext>
            </a:extLst>
          </p:cNvPr>
          <p:cNvPicPr>
            <a:picLocks noChangeAspect="1"/>
          </p:cNvPicPr>
          <p:nvPr/>
        </p:nvPicPr>
        <p:blipFill>
          <a:blip r:embed="rId2"/>
          <a:stretch>
            <a:fillRect/>
          </a:stretch>
        </p:blipFill>
        <p:spPr>
          <a:xfrm>
            <a:off x="505105" y="303680"/>
            <a:ext cx="5780554" cy="3292288"/>
          </a:xfrm>
          <a:prstGeom prst="rect">
            <a:avLst/>
          </a:prstGeom>
        </p:spPr>
      </p:pic>
      <p:pic>
        <p:nvPicPr>
          <p:cNvPr id="4" name="Picture 4">
            <a:extLst>
              <a:ext uri="{FF2B5EF4-FFF2-40B4-BE49-F238E27FC236}">
                <a16:creationId xmlns:a16="http://schemas.microsoft.com/office/drawing/2014/main" id="{43B6EF12-2646-13C0-9A01-D1AE1AA335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224" y="3781552"/>
            <a:ext cx="3742944" cy="29692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A picture containing text, person, monitor, television&#10;&#10;Description automatically generated">
            <a:extLst>
              <a:ext uri="{FF2B5EF4-FFF2-40B4-BE49-F238E27FC236}">
                <a16:creationId xmlns:a16="http://schemas.microsoft.com/office/drawing/2014/main" id="{6BC864C5-D0FE-9FEC-6A1D-013182196C21}"/>
              </a:ext>
            </a:extLst>
          </p:cNvPr>
          <p:cNvPicPr>
            <a:picLocks noChangeAspect="1"/>
          </p:cNvPicPr>
          <p:nvPr/>
        </p:nvPicPr>
        <p:blipFill>
          <a:blip r:embed="rId4"/>
          <a:stretch>
            <a:fillRect/>
          </a:stretch>
        </p:blipFill>
        <p:spPr>
          <a:xfrm>
            <a:off x="3953155" y="3842497"/>
            <a:ext cx="2447925" cy="2848535"/>
          </a:xfrm>
          <a:prstGeom prst="rect">
            <a:avLst/>
          </a:prstGeom>
        </p:spPr>
      </p:pic>
    </p:spTree>
    <p:extLst>
      <p:ext uri="{BB962C8B-B14F-4D97-AF65-F5344CB8AC3E}">
        <p14:creationId xmlns:p14="http://schemas.microsoft.com/office/powerpoint/2010/main" val="2132855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a:spLocks noChangeAspect="1"/>
          </p:cNvSpPr>
          <p:nvPr/>
        </p:nvSpPr>
        <p:spPr>
          <a:xfrm rot="16200000">
            <a:off x="-112712" y="114300"/>
            <a:ext cx="6858000" cy="6629401"/>
          </a:xfrm>
          <a:prstGeom prst="rect">
            <a:avLst/>
          </a:prstGeom>
          <a:solidFill>
            <a:schemeClr val="bg1">
              <a:alpha val="8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10" name="Rectangle 9"/>
          <p:cNvSpPr>
            <a:spLocks noChangeAspect="1"/>
          </p:cNvSpPr>
          <p:nvPr/>
        </p:nvSpPr>
        <p:spPr>
          <a:xfrm rot="16200000">
            <a:off x="5968521" y="649683"/>
            <a:ext cx="6858002" cy="5558632"/>
          </a:xfrm>
          <a:prstGeom prst="rect">
            <a:avLst/>
          </a:prstGeom>
          <a:solidFill>
            <a:srgbClr val="5B697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grpSp>
        <p:nvGrpSpPr>
          <p:cNvPr id="72" name="Group 71"/>
          <p:cNvGrpSpPr/>
          <p:nvPr/>
        </p:nvGrpSpPr>
        <p:grpSpPr>
          <a:xfrm>
            <a:off x="6307597" y="235209"/>
            <a:ext cx="6179850" cy="1476573"/>
            <a:chOff x="5988388" y="483017"/>
            <a:chExt cx="12359700" cy="2953145"/>
          </a:xfrm>
        </p:grpSpPr>
        <p:sp>
          <p:nvSpPr>
            <p:cNvPr id="73" name="TextBox 72"/>
            <p:cNvSpPr txBox="1"/>
            <p:nvPr/>
          </p:nvSpPr>
          <p:spPr>
            <a:xfrm>
              <a:off x="5988388" y="483017"/>
              <a:ext cx="12359700" cy="2800749"/>
            </a:xfrm>
            <a:prstGeom prst="rect">
              <a:avLst/>
            </a:prstGeom>
            <a:noFill/>
          </p:spPr>
          <p:txBody>
            <a:bodyPr wrap="square" lIns="45711" tIns="22856" rIns="45711" bIns="22856" rtlCol="0" anchor="t">
              <a:spAutoFit/>
            </a:bodyPr>
            <a:lstStyle/>
            <a:p>
              <a:pPr algn="ctr"/>
              <a:r>
                <a:rPr lang="en-US" sz="4400" b="1">
                  <a:solidFill>
                    <a:schemeClr val="bg1"/>
                  </a:solidFill>
                  <a:latin typeface="Lato Regular"/>
                  <a:cs typeface="Lato Regular"/>
                </a:rPr>
                <a:t>Style Transfer: VGG19 Transfer Learning</a:t>
              </a:r>
              <a:endParaRPr lang="en-US">
                <a:solidFill>
                  <a:schemeClr val="bg1"/>
                </a:solidFill>
                <a:cs typeface="Calibri" panose="020F0502020204030204"/>
              </a:endParaRPr>
            </a:p>
          </p:txBody>
        </p:sp>
        <p:sp>
          <p:nvSpPr>
            <p:cNvPr id="74" name="Rectangle 73"/>
            <p:cNvSpPr/>
            <p:nvPr/>
          </p:nvSpPr>
          <p:spPr>
            <a:xfrm>
              <a:off x="11322664" y="3344724"/>
              <a:ext cx="1553038" cy="9143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a:solidFill>
                  <a:schemeClr val="accent2"/>
                </a:solidFill>
                <a:latin typeface="Open Sans Light"/>
              </a:endParaRPr>
            </a:p>
          </p:txBody>
        </p:sp>
      </p:grpSp>
      <p:sp>
        <p:nvSpPr>
          <p:cNvPr id="14" name="Title 20">
            <a:extLst>
              <a:ext uri="{FF2B5EF4-FFF2-40B4-BE49-F238E27FC236}">
                <a16:creationId xmlns:a16="http://schemas.microsoft.com/office/drawing/2014/main" id="{1A1A52A7-BDEC-7A4A-F10F-A18CAC0BFA63}"/>
              </a:ext>
            </a:extLst>
          </p:cNvPr>
          <p:cNvSpPr txBox="1">
            <a:spLocks/>
          </p:cNvSpPr>
          <p:nvPr/>
        </p:nvSpPr>
        <p:spPr>
          <a:xfrm>
            <a:off x="6897626" y="1870793"/>
            <a:ext cx="5250599" cy="5170646"/>
          </a:xfrm>
          <a:prstGeom prst="rect">
            <a:avLst/>
          </a:prstGeom>
        </p:spPr>
        <p:txBody>
          <a:bodyPr vert="horz" wrap="square" lIns="121893" tIns="0" rIns="121893"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marL="285750" indent="-285750" algn="l">
              <a:buFont typeface="Arial" panose="020B0604020202020204" pitchFamily="34" charset="0"/>
              <a:buChar char="•"/>
            </a:pPr>
            <a:r>
              <a:rPr lang="en-US" sz="1600">
                <a:solidFill>
                  <a:schemeClr val="bg1"/>
                </a:solidFill>
                <a:latin typeface="Lato Regular"/>
              </a:rPr>
              <a:t>Style Layers are ["block1_conv1",  "block2_conv1", "block3_conv1", "block4_conv1", "block5_conv1", “block6_conv1”] and Content Layer is "block6_conv2”</a:t>
            </a:r>
            <a:br>
              <a:rPr lang="en-US" sz="1600">
                <a:solidFill>
                  <a:schemeClr val="bg1"/>
                </a:solidFill>
                <a:latin typeface="Lato Regular"/>
              </a:rPr>
            </a:br>
            <a:endParaRPr lang="en-US" sz="1600">
              <a:solidFill>
                <a:schemeClr val="bg1"/>
              </a:solidFill>
              <a:latin typeface="Lato Regular"/>
            </a:endParaRPr>
          </a:p>
          <a:p>
            <a:pPr marL="285750" indent="-285750" algn="l">
              <a:buFont typeface="Arial" panose="020B0604020202020204" pitchFamily="34" charset="0"/>
              <a:buChar char="•"/>
            </a:pPr>
            <a:r>
              <a:rPr lang="en-US" sz="1600">
                <a:solidFill>
                  <a:schemeClr val="bg1"/>
                </a:solidFill>
                <a:latin typeface="Lato Regular"/>
              </a:rPr>
              <a:t>Final Model Architecture:</a:t>
            </a:r>
            <a:br>
              <a:rPr lang="en-US" sz="1600">
                <a:latin typeface="Lato Regular"/>
              </a:rPr>
            </a:br>
            <a:r>
              <a:rPr lang="en-US" sz="1600">
                <a:solidFill>
                  <a:schemeClr val="bg1"/>
                </a:solidFill>
                <a:latin typeface="Lato Regular"/>
              </a:rPr>
              <a:t>- Unfreeze last 8 layers of VGG19</a:t>
            </a:r>
            <a:br>
              <a:rPr lang="en-US" sz="1600">
                <a:latin typeface="Lato Regular"/>
              </a:rPr>
            </a:br>
            <a:r>
              <a:rPr lang="en-US" sz="1600">
                <a:solidFill>
                  <a:schemeClr val="bg1"/>
                </a:solidFill>
                <a:latin typeface="Lato Regular"/>
              </a:rPr>
              <a:t>- Add Conv2d() layer</a:t>
            </a:r>
            <a:br>
              <a:rPr lang="en-US" sz="1600">
                <a:latin typeface="Lato Regular"/>
              </a:rPr>
            </a:br>
            <a:r>
              <a:rPr lang="en-US" sz="1600">
                <a:solidFill>
                  <a:schemeClr val="bg1"/>
                </a:solidFill>
                <a:latin typeface="Lato Regular"/>
              </a:rPr>
              <a:t>- Add Conv2d() layer</a:t>
            </a:r>
            <a:br>
              <a:rPr lang="en-US" sz="1600">
                <a:latin typeface="Lato Regular"/>
              </a:rPr>
            </a:br>
            <a:r>
              <a:rPr lang="en-US" sz="1600">
                <a:solidFill>
                  <a:schemeClr val="bg1"/>
                </a:solidFill>
                <a:latin typeface="Lato Regular"/>
              </a:rPr>
              <a:t>- Add MaxPooling2d() layer</a:t>
            </a:r>
            <a:br>
              <a:rPr lang="en-US" sz="1600">
                <a:latin typeface="Lato Regular"/>
              </a:rPr>
            </a:br>
            <a:r>
              <a:rPr lang="en-US" sz="1600">
                <a:solidFill>
                  <a:schemeClr val="bg1"/>
                </a:solidFill>
                <a:latin typeface="Lato Regular"/>
              </a:rPr>
              <a:t>- Add Flatten() layer</a:t>
            </a:r>
            <a:br>
              <a:rPr lang="en-US" sz="1600">
                <a:latin typeface="Lato Regular"/>
              </a:rPr>
            </a:br>
            <a:r>
              <a:rPr lang="en-US" sz="1600">
                <a:solidFill>
                  <a:schemeClr val="bg1"/>
                </a:solidFill>
                <a:latin typeface="Lato Regular"/>
              </a:rPr>
              <a:t>- Add Dense(activation = ‘</a:t>
            </a:r>
            <a:r>
              <a:rPr lang="en-US" sz="1600" dirty="0" err="1">
                <a:solidFill>
                  <a:schemeClr val="bg1"/>
                </a:solidFill>
                <a:latin typeface="Lato Regular"/>
              </a:rPr>
              <a:t>relu</a:t>
            </a:r>
            <a:r>
              <a:rPr lang="en-US" sz="1600">
                <a:solidFill>
                  <a:schemeClr val="bg1"/>
                </a:solidFill>
                <a:latin typeface="Lato Regular"/>
              </a:rPr>
              <a:t>’) layer</a:t>
            </a:r>
            <a:br>
              <a:rPr lang="en-US" sz="1600">
                <a:latin typeface="Lato Regular"/>
              </a:rPr>
            </a:br>
            <a:r>
              <a:rPr lang="en-US" sz="1600">
                <a:solidFill>
                  <a:schemeClr val="bg1"/>
                </a:solidFill>
                <a:latin typeface="Lato Regular"/>
              </a:rPr>
              <a:t>- Add Dense(activation = ‘sigmoid’) layer</a:t>
            </a:r>
            <a:br>
              <a:rPr lang="en-US" sz="1600">
                <a:solidFill>
                  <a:schemeClr val="bg1"/>
                </a:solidFill>
                <a:latin typeface="Lato Regular"/>
              </a:rPr>
            </a:br>
            <a:endParaRPr lang="en-US" sz="1600">
              <a:solidFill>
                <a:schemeClr val="bg1"/>
              </a:solidFill>
              <a:latin typeface="Lato Regular"/>
            </a:endParaRPr>
          </a:p>
          <a:p>
            <a:pPr marL="285750" indent="-285750" algn="l">
              <a:buFont typeface="Arial" panose="020B0604020202020204" pitchFamily="34" charset="0"/>
              <a:buChar char="•"/>
            </a:pPr>
            <a:r>
              <a:rPr lang="en-US" sz="1600">
                <a:solidFill>
                  <a:schemeClr val="bg1"/>
                </a:solidFill>
                <a:latin typeface="Lato Regular"/>
              </a:rPr>
              <a:t>The model described above is trained to accomplish the same binary classification task of smile vs. no smile. However, the new feature maps learned during training are quite beneficial for improving the results of style transfer (as is evident from the significant decreased style transfer loss of 195.63)</a:t>
            </a:r>
            <a:endParaRPr lang="en-US" sz="1600">
              <a:solidFill>
                <a:schemeClr val="bg1"/>
              </a:solidFill>
              <a:latin typeface="Lato Regular"/>
              <a:ea typeface="Lato Regular"/>
            </a:endParaRPr>
          </a:p>
          <a:p>
            <a:pPr marL="285750" indent="-285750" algn="l">
              <a:buFont typeface="Arial" panose="020B0604020202020204" pitchFamily="34" charset="0"/>
              <a:buChar char="•"/>
            </a:pPr>
            <a:endParaRPr lang="en-US" sz="1600">
              <a:solidFill>
                <a:schemeClr val="bg1"/>
              </a:solidFill>
              <a:latin typeface="Lato Regular"/>
            </a:endParaRPr>
          </a:p>
        </p:txBody>
      </p:sp>
      <p:pic>
        <p:nvPicPr>
          <p:cNvPr id="15" name="Picture 2">
            <a:extLst>
              <a:ext uri="{FF2B5EF4-FFF2-40B4-BE49-F238E27FC236}">
                <a16:creationId xmlns:a16="http://schemas.microsoft.com/office/drawing/2014/main" id="{816D8743-C073-335F-8C77-404DF60FB8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960" y="459740"/>
            <a:ext cx="6073457" cy="321005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5F516FA7-DF54-4125-AA52-BAABDD00F2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224" y="3781552"/>
            <a:ext cx="3742944" cy="296926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a:extLst>
              <a:ext uri="{FF2B5EF4-FFF2-40B4-BE49-F238E27FC236}">
                <a16:creationId xmlns:a16="http://schemas.microsoft.com/office/drawing/2014/main" id="{2ED622FE-46C5-2386-64E7-595A3AC9F9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1168" y="3957320"/>
            <a:ext cx="2084832" cy="2617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46942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图片 91" descr="37">
            <a:extLst>
              <a:ext uri="{FF2B5EF4-FFF2-40B4-BE49-F238E27FC236}">
                <a16:creationId xmlns:a16="http://schemas.microsoft.com/office/drawing/2014/main" id="{5FB2A5C4-8EB4-48BB-A582-592C9CEDD9ED}"/>
              </a:ext>
            </a:extLst>
          </p:cNvPr>
          <p:cNvPicPr>
            <a:picLocks noGrp="1" noChangeAspect="1"/>
          </p:cNvPicPr>
          <p:nvPr isPhoto="1"/>
        </p:nvPicPr>
        <p:blipFill>
          <a:blip r:embed="rId2">
            <a:lum/>
            <a:alphaModFix amt="38000"/>
            <a:extLst>
              <a:ext uri="{28A0092B-C50C-407E-A947-70E740481C1C}">
                <a14:useLocalDpi xmlns:a14="http://schemas.microsoft.com/office/drawing/2010/main" val="0"/>
              </a:ext>
            </a:extLst>
          </a:blip>
          <a:srcRect t="16243" r="36833"/>
          <a:stretch>
            <a:fillRect/>
          </a:stretch>
        </p:blipFill>
        <p:spPr>
          <a:xfrm flipH="1">
            <a:off x="0" y="0"/>
            <a:ext cx="6498012" cy="5744036"/>
          </a:xfrm>
          <a:custGeom>
            <a:avLst/>
            <a:gdLst>
              <a:gd name="connsiteX0" fmla="*/ 6498012 w 6498012"/>
              <a:gd name="connsiteY0" fmla="*/ 0 h 5744036"/>
              <a:gd name="connsiteX1" fmla="*/ 0 w 6498012"/>
              <a:gd name="connsiteY1" fmla="*/ 0 h 5744036"/>
              <a:gd name="connsiteX2" fmla="*/ 0 w 6498012"/>
              <a:gd name="connsiteY2" fmla="*/ 5744036 h 5744036"/>
              <a:gd name="connsiteX3" fmla="*/ 6498012 w 6498012"/>
              <a:gd name="connsiteY3" fmla="*/ 5744036 h 5744036"/>
            </a:gdLst>
            <a:ahLst/>
            <a:cxnLst>
              <a:cxn ang="0">
                <a:pos x="connsiteX0" y="connsiteY0"/>
              </a:cxn>
              <a:cxn ang="0">
                <a:pos x="connsiteX1" y="connsiteY1"/>
              </a:cxn>
              <a:cxn ang="0">
                <a:pos x="connsiteX2" y="connsiteY2"/>
              </a:cxn>
              <a:cxn ang="0">
                <a:pos x="connsiteX3" y="connsiteY3"/>
              </a:cxn>
            </a:cxnLst>
            <a:rect l="l" t="t" r="r" b="b"/>
            <a:pathLst>
              <a:path w="6498012" h="5744036">
                <a:moveTo>
                  <a:pt x="6498012" y="0"/>
                </a:moveTo>
                <a:lnTo>
                  <a:pt x="0" y="0"/>
                </a:lnTo>
                <a:lnTo>
                  <a:pt x="0" y="5744036"/>
                </a:lnTo>
                <a:lnTo>
                  <a:pt x="6498012" y="5744036"/>
                </a:lnTo>
                <a:close/>
              </a:path>
            </a:pathLst>
          </a:custGeom>
        </p:spPr>
      </p:pic>
      <p:sp>
        <p:nvSpPr>
          <p:cNvPr id="73" name="矩形 72">
            <a:extLst>
              <a:ext uri="{FF2B5EF4-FFF2-40B4-BE49-F238E27FC236}">
                <a16:creationId xmlns:a16="http://schemas.microsoft.com/office/drawing/2014/main" id="{99DD543F-AD9A-462E-849E-FE70332D5AA8}"/>
              </a:ext>
            </a:extLst>
          </p:cNvPr>
          <p:cNvSpPr/>
          <p:nvPr/>
        </p:nvSpPr>
        <p:spPr>
          <a:xfrm>
            <a:off x="1" y="5064325"/>
            <a:ext cx="12192000" cy="1793675"/>
          </a:xfrm>
          <a:prstGeom prst="rect">
            <a:avLst/>
          </a:prstGeom>
          <a:solidFill>
            <a:srgbClr val="5B69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圆角 73">
            <a:extLst>
              <a:ext uri="{FF2B5EF4-FFF2-40B4-BE49-F238E27FC236}">
                <a16:creationId xmlns:a16="http://schemas.microsoft.com/office/drawing/2014/main" id="{31168146-8EA3-4363-9EA3-71718C52901B}"/>
              </a:ext>
            </a:extLst>
          </p:cNvPr>
          <p:cNvSpPr/>
          <p:nvPr/>
        </p:nvSpPr>
        <p:spPr>
          <a:xfrm>
            <a:off x="3685021" y="2772560"/>
            <a:ext cx="2095017" cy="3204175"/>
          </a:xfrm>
          <a:prstGeom prst="roundRect">
            <a:avLst>
              <a:gd name="adj" fmla="val 3755"/>
            </a:avLst>
          </a:prstGeom>
          <a:gradFill flip="none" rotWithShape="1">
            <a:gsLst>
              <a:gs pos="0">
                <a:schemeClr val="bg1"/>
              </a:gs>
              <a:gs pos="100000">
                <a:schemeClr val="accent1">
                  <a:lumMod val="11000"/>
                  <a:lumOff val="89000"/>
                </a:schemeClr>
              </a:gs>
            </a:gsLst>
            <a:lin ang="4800000" scaled="0"/>
            <a:tileRect/>
          </a:gradFill>
          <a:ln>
            <a:noFill/>
          </a:ln>
          <a:effectLst>
            <a:reflection blurRad="50800" stA="19000" endPos="30000" dist="127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B697B"/>
              </a:solidFill>
            </a:endParaRPr>
          </a:p>
        </p:txBody>
      </p:sp>
      <p:sp>
        <p:nvSpPr>
          <p:cNvPr id="75" name="矩形: 圆角 74">
            <a:extLst>
              <a:ext uri="{FF2B5EF4-FFF2-40B4-BE49-F238E27FC236}">
                <a16:creationId xmlns:a16="http://schemas.microsoft.com/office/drawing/2014/main" id="{A63AC0F2-A448-44C9-BD9F-CFFC1FA305EA}"/>
              </a:ext>
            </a:extLst>
          </p:cNvPr>
          <p:cNvSpPr/>
          <p:nvPr/>
        </p:nvSpPr>
        <p:spPr>
          <a:xfrm>
            <a:off x="6453646" y="2772560"/>
            <a:ext cx="2095017" cy="3204175"/>
          </a:xfrm>
          <a:prstGeom prst="roundRect">
            <a:avLst>
              <a:gd name="adj" fmla="val 3755"/>
            </a:avLst>
          </a:prstGeom>
          <a:gradFill flip="none" rotWithShape="1">
            <a:gsLst>
              <a:gs pos="0">
                <a:schemeClr val="bg1"/>
              </a:gs>
              <a:gs pos="100000">
                <a:schemeClr val="accent1">
                  <a:lumMod val="11000"/>
                  <a:lumOff val="89000"/>
                </a:schemeClr>
              </a:gs>
            </a:gsLst>
            <a:lin ang="4800000" scaled="0"/>
            <a:tileRect/>
          </a:gradFill>
          <a:ln>
            <a:noFill/>
          </a:ln>
          <a:effectLst>
            <a:reflection blurRad="50800" stA="19000" endPos="30000" dist="127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5B697B"/>
              </a:solidFill>
            </a:endParaRPr>
          </a:p>
        </p:txBody>
      </p:sp>
      <p:sp>
        <p:nvSpPr>
          <p:cNvPr id="76" name="矩形: 圆角 75">
            <a:extLst>
              <a:ext uri="{FF2B5EF4-FFF2-40B4-BE49-F238E27FC236}">
                <a16:creationId xmlns:a16="http://schemas.microsoft.com/office/drawing/2014/main" id="{C1186416-E305-4739-AB71-8C3F820F7D28}"/>
              </a:ext>
            </a:extLst>
          </p:cNvPr>
          <p:cNvSpPr/>
          <p:nvPr/>
        </p:nvSpPr>
        <p:spPr>
          <a:xfrm>
            <a:off x="9222271" y="2772560"/>
            <a:ext cx="2095017" cy="3204175"/>
          </a:xfrm>
          <a:prstGeom prst="roundRect">
            <a:avLst>
              <a:gd name="adj" fmla="val 3755"/>
            </a:avLst>
          </a:prstGeom>
          <a:gradFill flip="none" rotWithShape="1">
            <a:gsLst>
              <a:gs pos="0">
                <a:schemeClr val="bg1"/>
              </a:gs>
              <a:gs pos="100000">
                <a:schemeClr val="accent1">
                  <a:lumMod val="11000"/>
                  <a:lumOff val="89000"/>
                </a:schemeClr>
              </a:gs>
            </a:gsLst>
            <a:lin ang="4800000" scaled="0"/>
            <a:tileRect/>
          </a:gradFill>
          <a:ln>
            <a:noFill/>
          </a:ln>
          <a:effectLst>
            <a:reflection blurRad="50800" stA="19000" endPos="30000" dist="127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B697B"/>
              </a:solidFill>
            </a:endParaRPr>
          </a:p>
        </p:txBody>
      </p:sp>
      <p:sp>
        <p:nvSpPr>
          <p:cNvPr id="65" name="矩形: 圆角 64">
            <a:extLst>
              <a:ext uri="{FF2B5EF4-FFF2-40B4-BE49-F238E27FC236}">
                <a16:creationId xmlns:a16="http://schemas.microsoft.com/office/drawing/2014/main" id="{41C8AAFC-E02A-4E47-A726-A03473012002}"/>
              </a:ext>
            </a:extLst>
          </p:cNvPr>
          <p:cNvSpPr/>
          <p:nvPr/>
        </p:nvSpPr>
        <p:spPr>
          <a:xfrm>
            <a:off x="916396" y="2772560"/>
            <a:ext cx="2095017" cy="3204175"/>
          </a:xfrm>
          <a:prstGeom prst="roundRect">
            <a:avLst>
              <a:gd name="adj" fmla="val 3755"/>
            </a:avLst>
          </a:prstGeom>
          <a:gradFill flip="none" rotWithShape="1">
            <a:gsLst>
              <a:gs pos="0">
                <a:schemeClr val="bg1"/>
              </a:gs>
              <a:gs pos="100000">
                <a:schemeClr val="accent1">
                  <a:lumMod val="11000"/>
                  <a:lumOff val="89000"/>
                </a:schemeClr>
              </a:gs>
            </a:gsLst>
            <a:lin ang="4800000" scaled="0"/>
            <a:tileRect/>
          </a:gradFill>
          <a:ln>
            <a:noFill/>
          </a:ln>
          <a:effectLst>
            <a:reflection blurRad="50800" stA="19000" endPos="30000" dist="127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5B697B"/>
              </a:solidFill>
            </a:endParaRPr>
          </a:p>
        </p:txBody>
      </p:sp>
      <p:sp>
        <p:nvSpPr>
          <p:cNvPr id="2" name="文本框 1">
            <a:extLst>
              <a:ext uri="{FF2B5EF4-FFF2-40B4-BE49-F238E27FC236}">
                <a16:creationId xmlns:a16="http://schemas.microsoft.com/office/drawing/2014/main" id="{C107E801-8CD0-4EBA-AF0D-3E0F3B8E6BD3}"/>
              </a:ext>
            </a:extLst>
          </p:cNvPr>
          <p:cNvSpPr txBox="1"/>
          <p:nvPr/>
        </p:nvSpPr>
        <p:spPr>
          <a:xfrm>
            <a:off x="886604" y="256096"/>
            <a:ext cx="10430683" cy="584775"/>
          </a:xfrm>
          <a:prstGeom prst="rect">
            <a:avLst/>
          </a:prstGeom>
          <a:noFill/>
        </p:spPr>
        <p:txBody>
          <a:bodyPr wrap="square" rtlCol="0">
            <a:spAutoFit/>
          </a:bodyPr>
          <a:lstStyle/>
          <a:p>
            <a:pPr algn="ctr"/>
            <a:r>
              <a:rPr lang="en-US" altLang="zh-CN" sz="3200" b="1" dirty="0">
                <a:solidFill>
                  <a:srgbClr val="5B697B"/>
                </a:solidFill>
                <a:latin typeface="Lato Regular"/>
              </a:rPr>
              <a:t>Model</a:t>
            </a:r>
            <a:r>
              <a:rPr lang="zh-CN" altLang="en-US" sz="3200" b="1" dirty="0">
                <a:solidFill>
                  <a:srgbClr val="5B697B"/>
                </a:solidFill>
                <a:latin typeface="Lato Regular"/>
              </a:rPr>
              <a:t> </a:t>
            </a:r>
            <a:r>
              <a:rPr lang="en-US" altLang="zh-CN" sz="3200" b="1" dirty="0">
                <a:solidFill>
                  <a:srgbClr val="5B697B"/>
                </a:solidFill>
                <a:latin typeface="Lato Regular"/>
              </a:rPr>
              <a:t>Deployment</a:t>
            </a:r>
            <a:r>
              <a:rPr lang="zh-CN" altLang="en-US" sz="3200" b="1" dirty="0">
                <a:solidFill>
                  <a:srgbClr val="5B697B"/>
                </a:solidFill>
                <a:latin typeface="Lato Regular"/>
              </a:rPr>
              <a:t> </a:t>
            </a:r>
            <a:r>
              <a:rPr lang="en-US" altLang="zh-CN" sz="3200" b="1" dirty="0">
                <a:solidFill>
                  <a:srgbClr val="5B697B"/>
                </a:solidFill>
                <a:latin typeface="Lato Regular"/>
              </a:rPr>
              <a:t>and</a:t>
            </a:r>
            <a:r>
              <a:rPr lang="zh-CN" altLang="en-US" sz="3200" b="1" dirty="0">
                <a:solidFill>
                  <a:srgbClr val="5B697B"/>
                </a:solidFill>
                <a:latin typeface="Lato Regular"/>
              </a:rPr>
              <a:t> </a:t>
            </a:r>
            <a:r>
              <a:rPr lang="en-US" altLang="zh-CN" sz="3200" b="1" dirty="0">
                <a:solidFill>
                  <a:srgbClr val="5B697B"/>
                </a:solidFill>
                <a:latin typeface="Lato Regular"/>
              </a:rPr>
              <a:t>Maintenance</a:t>
            </a:r>
            <a:r>
              <a:rPr lang="zh-CN" altLang="en-US" sz="3200" b="1" dirty="0">
                <a:solidFill>
                  <a:srgbClr val="5B697B"/>
                </a:solidFill>
                <a:latin typeface="Lato Regular"/>
              </a:rPr>
              <a:t> </a:t>
            </a:r>
            <a:r>
              <a:rPr lang="en-US" altLang="zh-CN" sz="3200" b="1" dirty="0">
                <a:solidFill>
                  <a:srgbClr val="5B697B"/>
                </a:solidFill>
                <a:latin typeface="Lato Regular"/>
              </a:rPr>
              <a:t>(Smiling</a:t>
            </a:r>
            <a:r>
              <a:rPr lang="zh-CN" altLang="en-US" sz="3200" b="1" dirty="0">
                <a:solidFill>
                  <a:srgbClr val="5B697B"/>
                </a:solidFill>
                <a:latin typeface="Lato Regular"/>
              </a:rPr>
              <a:t> </a:t>
            </a:r>
            <a:r>
              <a:rPr lang="en-US" altLang="zh-CN" sz="3200" b="1" dirty="0">
                <a:solidFill>
                  <a:srgbClr val="5B697B"/>
                </a:solidFill>
                <a:latin typeface="Lato Regular"/>
              </a:rPr>
              <a:t>Classification)</a:t>
            </a:r>
            <a:endParaRPr lang="zh-CN" altLang="en-US" sz="3200" b="1" dirty="0">
              <a:solidFill>
                <a:srgbClr val="5B697B"/>
              </a:solidFill>
              <a:latin typeface="Lato Regular"/>
            </a:endParaRPr>
          </a:p>
        </p:txBody>
      </p:sp>
      <p:grpSp>
        <p:nvGrpSpPr>
          <p:cNvPr id="89" name="组合 88">
            <a:extLst>
              <a:ext uri="{FF2B5EF4-FFF2-40B4-BE49-F238E27FC236}">
                <a16:creationId xmlns:a16="http://schemas.microsoft.com/office/drawing/2014/main" id="{697BDA94-AC26-40A1-94CD-5489C6DB74D1}"/>
              </a:ext>
            </a:extLst>
          </p:cNvPr>
          <p:cNvGrpSpPr/>
          <p:nvPr/>
        </p:nvGrpSpPr>
        <p:grpSpPr>
          <a:xfrm>
            <a:off x="916396" y="1725052"/>
            <a:ext cx="10400892" cy="2095017"/>
            <a:chOff x="916396" y="1463800"/>
            <a:chExt cx="10400892" cy="2095017"/>
          </a:xfrm>
          <a:solidFill>
            <a:srgbClr val="5B697B"/>
          </a:solidFill>
        </p:grpSpPr>
        <p:sp>
          <p:nvSpPr>
            <p:cNvPr id="27" name="任意多边形: 形状 26">
              <a:extLst>
                <a:ext uri="{FF2B5EF4-FFF2-40B4-BE49-F238E27FC236}">
                  <a16:creationId xmlns:a16="http://schemas.microsoft.com/office/drawing/2014/main" id="{8F93FFBE-4724-4C4A-A79E-5FFCF7F3B092}"/>
                </a:ext>
              </a:extLst>
            </p:cNvPr>
            <p:cNvSpPr/>
            <p:nvPr/>
          </p:nvSpPr>
          <p:spPr>
            <a:xfrm>
              <a:off x="1897380" y="1829820"/>
              <a:ext cx="8366760" cy="1362977"/>
            </a:xfrm>
            <a:custGeom>
              <a:avLst/>
              <a:gdLst>
                <a:gd name="connsiteX0" fmla="*/ 230637 w 8366760"/>
                <a:gd name="connsiteY0" fmla="*/ 0 h 1383793"/>
                <a:gd name="connsiteX1" fmla="*/ 853599 w 8366760"/>
                <a:gd name="connsiteY1" fmla="*/ 0 h 1383793"/>
                <a:gd name="connsiteX2" fmla="*/ 869269 w 8366760"/>
                <a:gd name="connsiteY2" fmla="*/ 25734 h 1383793"/>
                <a:gd name="connsiteX3" fmla="*/ 1450838 w 8366760"/>
                <a:gd name="connsiteY3" fmla="*/ 352141 h 1383793"/>
                <a:gd name="connsiteX4" fmla="*/ 2032407 w 8366760"/>
                <a:gd name="connsiteY4" fmla="*/ 25734 h 1383793"/>
                <a:gd name="connsiteX5" fmla="*/ 2048077 w 8366760"/>
                <a:gd name="connsiteY5" fmla="*/ 0 h 1383793"/>
                <a:gd name="connsiteX6" fmla="*/ 3622223 w 8366760"/>
                <a:gd name="connsiteY6" fmla="*/ 0 h 1383793"/>
                <a:gd name="connsiteX7" fmla="*/ 3637893 w 8366760"/>
                <a:gd name="connsiteY7" fmla="*/ 25734 h 1383793"/>
                <a:gd name="connsiteX8" fmla="*/ 4219462 w 8366760"/>
                <a:gd name="connsiteY8" fmla="*/ 352141 h 1383793"/>
                <a:gd name="connsiteX9" fmla="*/ 4801032 w 8366760"/>
                <a:gd name="connsiteY9" fmla="*/ 25734 h 1383793"/>
                <a:gd name="connsiteX10" fmla="*/ 4816701 w 8366760"/>
                <a:gd name="connsiteY10" fmla="*/ 0 h 1383793"/>
                <a:gd name="connsiteX11" fmla="*/ 6390848 w 8366760"/>
                <a:gd name="connsiteY11" fmla="*/ 0 h 1383793"/>
                <a:gd name="connsiteX12" fmla="*/ 6406518 w 8366760"/>
                <a:gd name="connsiteY12" fmla="*/ 25734 h 1383793"/>
                <a:gd name="connsiteX13" fmla="*/ 6988087 w 8366760"/>
                <a:gd name="connsiteY13" fmla="*/ 352141 h 1383793"/>
                <a:gd name="connsiteX14" fmla="*/ 7569656 w 8366760"/>
                <a:gd name="connsiteY14" fmla="*/ 25734 h 1383793"/>
                <a:gd name="connsiteX15" fmla="*/ 7585326 w 8366760"/>
                <a:gd name="connsiteY15" fmla="*/ 0 h 1383793"/>
                <a:gd name="connsiteX16" fmla="*/ 8136123 w 8366760"/>
                <a:gd name="connsiteY16" fmla="*/ 0 h 1383793"/>
                <a:gd name="connsiteX17" fmla="*/ 8366760 w 8366760"/>
                <a:gd name="connsiteY17" fmla="*/ 230637 h 1383793"/>
                <a:gd name="connsiteX18" fmla="*/ 8366760 w 8366760"/>
                <a:gd name="connsiteY18" fmla="*/ 1153156 h 1383793"/>
                <a:gd name="connsiteX19" fmla="*/ 8136123 w 8366760"/>
                <a:gd name="connsiteY19" fmla="*/ 1383793 h 1383793"/>
                <a:gd name="connsiteX20" fmla="*/ 7578248 w 8366760"/>
                <a:gd name="connsiteY20" fmla="*/ 1383793 h 1383793"/>
                <a:gd name="connsiteX21" fmla="*/ 7569656 w 8366760"/>
                <a:gd name="connsiteY21" fmla="*/ 1369683 h 1383793"/>
                <a:gd name="connsiteX22" fmla="*/ 6988087 w 8366760"/>
                <a:gd name="connsiteY22" fmla="*/ 1043275 h 1383793"/>
                <a:gd name="connsiteX23" fmla="*/ 6406518 w 8366760"/>
                <a:gd name="connsiteY23" fmla="*/ 1369683 h 1383793"/>
                <a:gd name="connsiteX24" fmla="*/ 6397926 w 8366760"/>
                <a:gd name="connsiteY24" fmla="*/ 1383793 h 1383793"/>
                <a:gd name="connsiteX25" fmla="*/ 4809624 w 8366760"/>
                <a:gd name="connsiteY25" fmla="*/ 1383793 h 1383793"/>
                <a:gd name="connsiteX26" fmla="*/ 4801032 w 8366760"/>
                <a:gd name="connsiteY26" fmla="*/ 1369683 h 1383793"/>
                <a:gd name="connsiteX27" fmla="*/ 4219462 w 8366760"/>
                <a:gd name="connsiteY27" fmla="*/ 1043275 h 1383793"/>
                <a:gd name="connsiteX28" fmla="*/ 3637893 w 8366760"/>
                <a:gd name="connsiteY28" fmla="*/ 1369683 h 1383793"/>
                <a:gd name="connsiteX29" fmla="*/ 3629301 w 8366760"/>
                <a:gd name="connsiteY29" fmla="*/ 1383793 h 1383793"/>
                <a:gd name="connsiteX30" fmla="*/ 2041000 w 8366760"/>
                <a:gd name="connsiteY30" fmla="*/ 1383793 h 1383793"/>
                <a:gd name="connsiteX31" fmla="*/ 2032407 w 8366760"/>
                <a:gd name="connsiteY31" fmla="*/ 1369683 h 1383793"/>
                <a:gd name="connsiteX32" fmla="*/ 1450838 w 8366760"/>
                <a:gd name="connsiteY32" fmla="*/ 1043275 h 1383793"/>
                <a:gd name="connsiteX33" fmla="*/ 869269 w 8366760"/>
                <a:gd name="connsiteY33" fmla="*/ 1369683 h 1383793"/>
                <a:gd name="connsiteX34" fmla="*/ 860677 w 8366760"/>
                <a:gd name="connsiteY34" fmla="*/ 1383793 h 1383793"/>
                <a:gd name="connsiteX35" fmla="*/ 230637 w 8366760"/>
                <a:gd name="connsiteY35" fmla="*/ 1383793 h 1383793"/>
                <a:gd name="connsiteX36" fmla="*/ 0 w 8366760"/>
                <a:gd name="connsiteY36" fmla="*/ 1153156 h 1383793"/>
                <a:gd name="connsiteX37" fmla="*/ 0 w 8366760"/>
                <a:gd name="connsiteY37" fmla="*/ 230637 h 1383793"/>
                <a:gd name="connsiteX38" fmla="*/ 230637 w 8366760"/>
                <a:gd name="connsiteY38" fmla="*/ 0 h 1383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8366760" h="1383793">
                  <a:moveTo>
                    <a:pt x="230637" y="0"/>
                  </a:moveTo>
                  <a:lnTo>
                    <a:pt x="853599" y="0"/>
                  </a:lnTo>
                  <a:lnTo>
                    <a:pt x="869269" y="25734"/>
                  </a:lnTo>
                  <a:cubicBezTo>
                    <a:pt x="1018105" y="227405"/>
                    <a:pt x="1223721" y="352141"/>
                    <a:pt x="1450838" y="352141"/>
                  </a:cubicBezTo>
                  <a:cubicBezTo>
                    <a:pt x="1677955" y="352141"/>
                    <a:pt x="1883571" y="227405"/>
                    <a:pt x="2032407" y="25734"/>
                  </a:cubicBezTo>
                  <a:lnTo>
                    <a:pt x="2048077" y="0"/>
                  </a:lnTo>
                  <a:lnTo>
                    <a:pt x="3622223" y="0"/>
                  </a:lnTo>
                  <a:lnTo>
                    <a:pt x="3637893" y="25734"/>
                  </a:lnTo>
                  <a:cubicBezTo>
                    <a:pt x="3786730" y="227405"/>
                    <a:pt x="3992345" y="352141"/>
                    <a:pt x="4219462" y="352141"/>
                  </a:cubicBezTo>
                  <a:cubicBezTo>
                    <a:pt x="4446579" y="352141"/>
                    <a:pt x="4652195" y="227405"/>
                    <a:pt x="4801032" y="25734"/>
                  </a:cubicBezTo>
                  <a:lnTo>
                    <a:pt x="4816701" y="0"/>
                  </a:lnTo>
                  <a:lnTo>
                    <a:pt x="6390848" y="0"/>
                  </a:lnTo>
                  <a:lnTo>
                    <a:pt x="6406518" y="25734"/>
                  </a:lnTo>
                  <a:cubicBezTo>
                    <a:pt x="6555354" y="227405"/>
                    <a:pt x="6760970" y="352141"/>
                    <a:pt x="6988087" y="352141"/>
                  </a:cubicBezTo>
                  <a:cubicBezTo>
                    <a:pt x="7215204" y="352141"/>
                    <a:pt x="7420820" y="227405"/>
                    <a:pt x="7569656" y="25734"/>
                  </a:cubicBezTo>
                  <a:lnTo>
                    <a:pt x="7585326" y="0"/>
                  </a:lnTo>
                  <a:lnTo>
                    <a:pt x="8136123" y="0"/>
                  </a:lnTo>
                  <a:cubicBezTo>
                    <a:pt x="8263500" y="0"/>
                    <a:pt x="8366760" y="103260"/>
                    <a:pt x="8366760" y="230637"/>
                  </a:cubicBezTo>
                  <a:lnTo>
                    <a:pt x="8366760" y="1153156"/>
                  </a:lnTo>
                  <a:cubicBezTo>
                    <a:pt x="8366760" y="1280533"/>
                    <a:pt x="8263500" y="1383793"/>
                    <a:pt x="8136123" y="1383793"/>
                  </a:cubicBezTo>
                  <a:lnTo>
                    <a:pt x="7578248" y="1383793"/>
                  </a:lnTo>
                  <a:lnTo>
                    <a:pt x="7569656" y="1369683"/>
                  </a:lnTo>
                  <a:cubicBezTo>
                    <a:pt x="7420820" y="1168011"/>
                    <a:pt x="7215204" y="1043275"/>
                    <a:pt x="6988087" y="1043275"/>
                  </a:cubicBezTo>
                  <a:cubicBezTo>
                    <a:pt x="6760970" y="1043275"/>
                    <a:pt x="6555354" y="1168011"/>
                    <a:pt x="6406518" y="1369683"/>
                  </a:cubicBezTo>
                  <a:lnTo>
                    <a:pt x="6397926" y="1383793"/>
                  </a:lnTo>
                  <a:lnTo>
                    <a:pt x="4809624" y="1383793"/>
                  </a:lnTo>
                  <a:lnTo>
                    <a:pt x="4801032" y="1369683"/>
                  </a:lnTo>
                  <a:cubicBezTo>
                    <a:pt x="4652195" y="1168011"/>
                    <a:pt x="4446579" y="1043275"/>
                    <a:pt x="4219462" y="1043275"/>
                  </a:cubicBezTo>
                  <a:cubicBezTo>
                    <a:pt x="3992345" y="1043275"/>
                    <a:pt x="3786730" y="1168011"/>
                    <a:pt x="3637893" y="1369683"/>
                  </a:cubicBezTo>
                  <a:lnTo>
                    <a:pt x="3629301" y="1383793"/>
                  </a:lnTo>
                  <a:lnTo>
                    <a:pt x="2041000" y="1383793"/>
                  </a:lnTo>
                  <a:lnTo>
                    <a:pt x="2032407" y="1369683"/>
                  </a:lnTo>
                  <a:cubicBezTo>
                    <a:pt x="1883571" y="1168011"/>
                    <a:pt x="1677955" y="1043275"/>
                    <a:pt x="1450838" y="1043275"/>
                  </a:cubicBezTo>
                  <a:cubicBezTo>
                    <a:pt x="1223721" y="1043275"/>
                    <a:pt x="1018105" y="1168011"/>
                    <a:pt x="869269" y="1369683"/>
                  </a:cubicBezTo>
                  <a:lnTo>
                    <a:pt x="860677" y="1383793"/>
                  </a:lnTo>
                  <a:lnTo>
                    <a:pt x="230637" y="1383793"/>
                  </a:lnTo>
                  <a:cubicBezTo>
                    <a:pt x="103260" y="1383793"/>
                    <a:pt x="0" y="1280533"/>
                    <a:pt x="0" y="1153156"/>
                  </a:cubicBezTo>
                  <a:lnTo>
                    <a:pt x="0" y="230637"/>
                  </a:lnTo>
                  <a:cubicBezTo>
                    <a:pt x="0" y="103260"/>
                    <a:pt x="103260" y="0"/>
                    <a:pt x="23063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 name="椭圆 4">
              <a:extLst>
                <a:ext uri="{FF2B5EF4-FFF2-40B4-BE49-F238E27FC236}">
                  <a16:creationId xmlns:a16="http://schemas.microsoft.com/office/drawing/2014/main" id="{DC3BD2DE-3AB6-45B1-BB5E-ACF5B8CD0447}"/>
                </a:ext>
              </a:extLst>
            </p:cNvPr>
            <p:cNvSpPr/>
            <p:nvPr/>
          </p:nvSpPr>
          <p:spPr>
            <a:xfrm>
              <a:off x="9222271" y="1463800"/>
              <a:ext cx="2095017" cy="209501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470F00C-8E17-456A-8B90-19FA58ECFBC2}"/>
                </a:ext>
              </a:extLst>
            </p:cNvPr>
            <p:cNvSpPr/>
            <p:nvPr/>
          </p:nvSpPr>
          <p:spPr>
            <a:xfrm>
              <a:off x="6453646" y="1463800"/>
              <a:ext cx="2095017" cy="209501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0E6FA8B-7478-48BE-94EE-F3AE6E4EA772}"/>
                </a:ext>
              </a:extLst>
            </p:cNvPr>
            <p:cNvSpPr/>
            <p:nvPr/>
          </p:nvSpPr>
          <p:spPr>
            <a:xfrm>
              <a:off x="3685021" y="1463800"/>
              <a:ext cx="2095017" cy="209501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2897C236-4D94-4E8C-BD8D-A8F84F4DCE8A}"/>
                </a:ext>
              </a:extLst>
            </p:cNvPr>
            <p:cNvSpPr/>
            <p:nvPr/>
          </p:nvSpPr>
          <p:spPr>
            <a:xfrm>
              <a:off x="916396" y="1463800"/>
              <a:ext cx="2095017" cy="209501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a:extLst>
              <a:ext uri="{FF2B5EF4-FFF2-40B4-BE49-F238E27FC236}">
                <a16:creationId xmlns:a16="http://schemas.microsoft.com/office/drawing/2014/main" id="{769FA7F2-815E-437D-908C-8FFDD49B349F}"/>
              </a:ext>
            </a:extLst>
          </p:cNvPr>
          <p:cNvSpPr txBox="1"/>
          <p:nvPr/>
        </p:nvSpPr>
        <p:spPr>
          <a:xfrm>
            <a:off x="1113165" y="2477003"/>
            <a:ext cx="1701478" cy="461665"/>
          </a:xfrm>
          <a:prstGeom prst="rect">
            <a:avLst/>
          </a:prstGeom>
          <a:noFill/>
        </p:spPr>
        <p:txBody>
          <a:bodyPr wrap="square" rtlCol="0">
            <a:spAutoFit/>
          </a:bodyPr>
          <a:lstStyle/>
          <a:p>
            <a:pPr algn="ctr"/>
            <a:r>
              <a:rPr lang="en-US" altLang="zh-CN" sz="2400" dirty="0">
                <a:solidFill>
                  <a:schemeClr val="bg1"/>
                </a:solidFill>
                <a:latin typeface="+mj-ea"/>
                <a:ea typeface="+mj-ea"/>
              </a:rPr>
              <a:t>Model</a:t>
            </a:r>
            <a:endParaRPr lang="zh-CN" altLang="en-US" sz="2400" dirty="0">
              <a:solidFill>
                <a:schemeClr val="bg1"/>
              </a:solidFill>
              <a:latin typeface="+mj-ea"/>
              <a:ea typeface="+mj-ea"/>
            </a:endParaRPr>
          </a:p>
        </p:txBody>
      </p:sp>
      <p:sp>
        <p:nvSpPr>
          <p:cNvPr id="30" name="文本框 29">
            <a:extLst>
              <a:ext uri="{FF2B5EF4-FFF2-40B4-BE49-F238E27FC236}">
                <a16:creationId xmlns:a16="http://schemas.microsoft.com/office/drawing/2014/main" id="{32D0D296-93D8-414E-BFB6-A7280411B703}"/>
              </a:ext>
            </a:extLst>
          </p:cNvPr>
          <p:cNvSpPr txBox="1"/>
          <p:nvPr/>
        </p:nvSpPr>
        <p:spPr>
          <a:xfrm>
            <a:off x="3881790" y="2477003"/>
            <a:ext cx="1701478" cy="461665"/>
          </a:xfrm>
          <a:prstGeom prst="rect">
            <a:avLst/>
          </a:prstGeom>
          <a:noFill/>
        </p:spPr>
        <p:txBody>
          <a:bodyPr wrap="square" rtlCol="0">
            <a:spAutoFit/>
          </a:bodyPr>
          <a:lstStyle/>
          <a:p>
            <a:pPr algn="ctr"/>
            <a:r>
              <a:rPr lang="en-US" altLang="zh-CN" sz="2400" dirty="0">
                <a:solidFill>
                  <a:schemeClr val="bg1"/>
                </a:solidFill>
                <a:latin typeface="+mj-ea"/>
                <a:ea typeface="+mj-ea"/>
              </a:rPr>
              <a:t>GUI</a:t>
            </a:r>
            <a:endParaRPr lang="zh-CN" altLang="en-US" sz="2400" dirty="0">
              <a:solidFill>
                <a:schemeClr val="bg1"/>
              </a:solidFill>
              <a:latin typeface="+mj-ea"/>
              <a:ea typeface="+mj-ea"/>
            </a:endParaRPr>
          </a:p>
        </p:txBody>
      </p:sp>
      <p:sp>
        <p:nvSpPr>
          <p:cNvPr id="31" name="文本框 30">
            <a:extLst>
              <a:ext uri="{FF2B5EF4-FFF2-40B4-BE49-F238E27FC236}">
                <a16:creationId xmlns:a16="http://schemas.microsoft.com/office/drawing/2014/main" id="{20ABCEB9-6623-4711-81E7-85E71264A8BF}"/>
              </a:ext>
            </a:extLst>
          </p:cNvPr>
          <p:cNvSpPr txBox="1"/>
          <p:nvPr/>
        </p:nvSpPr>
        <p:spPr>
          <a:xfrm>
            <a:off x="6650415" y="2477003"/>
            <a:ext cx="1701478" cy="461665"/>
          </a:xfrm>
          <a:prstGeom prst="rect">
            <a:avLst/>
          </a:prstGeom>
          <a:noFill/>
        </p:spPr>
        <p:txBody>
          <a:bodyPr wrap="square" rtlCol="0">
            <a:spAutoFit/>
          </a:bodyPr>
          <a:lstStyle/>
          <a:p>
            <a:pPr algn="ctr"/>
            <a:r>
              <a:rPr lang="en-US" altLang="zh-CN" sz="2400" dirty="0">
                <a:solidFill>
                  <a:schemeClr val="bg1"/>
                </a:solidFill>
                <a:latin typeface="+mj-ea"/>
                <a:ea typeface="+mj-ea"/>
              </a:rPr>
              <a:t>ECS</a:t>
            </a:r>
            <a:endParaRPr lang="zh-CN" altLang="en-US" sz="2400" dirty="0">
              <a:solidFill>
                <a:schemeClr val="bg1"/>
              </a:solidFill>
              <a:latin typeface="+mj-ea"/>
              <a:ea typeface="+mj-ea"/>
            </a:endParaRPr>
          </a:p>
        </p:txBody>
      </p:sp>
      <p:sp>
        <p:nvSpPr>
          <p:cNvPr id="32" name="文本框 31">
            <a:extLst>
              <a:ext uri="{FF2B5EF4-FFF2-40B4-BE49-F238E27FC236}">
                <a16:creationId xmlns:a16="http://schemas.microsoft.com/office/drawing/2014/main" id="{DF345AD0-AA8B-466F-91CD-C99BD6FFB27F}"/>
              </a:ext>
            </a:extLst>
          </p:cNvPr>
          <p:cNvSpPr txBox="1"/>
          <p:nvPr/>
        </p:nvSpPr>
        <p:spPr>
          <a:xfrm>
            <a:off x="9443881" y="2477002"/>
            <a:ext cx="1701478" cy="461665"/>
          </a:xfrm>
          <a:prstGeom prst="rect">
            <a:avLst/>
          </a:prstGeom>
          <a:noFill/>
        </p:spPr>
        <p:txBody>
          <a:bodyPr wrap="square" rtlCol="0">
            <a:spAutoFit/>
          </a:bodyPr>
          <a:lstStyle/>
          <a:p>
            <a:pPr algn="ctr"/>
            <a:r>
              <a:rPr lang="en-US" altLang="zh-CN" sz="2400" dirty="0">
                <a:solidFill>
                  <a:schemeClr val="bg1"/>
                </a:solidFill>
                <a:latin typeface="+mj-ea"/>
                <a:ea typeface="+mj-ea"/>
              </a:rPr>
              <a:t>Feedback</a:t>
            </a:r>
            <a:endParaRPr lang="zh-CN" altLang="en-US" sz="2400" dirty="0">
              <a:solidFill>
                <a:schemeClr val="bg1"/>
              </a:solidFill>
              <a:latin typeface="+mj-ea"/>
              <a:ea typeface="+mj-ea"/>
            </a:endParaRPr>
          </a:p>
        </p:txBody>
      </p:sp>
      <p:grpSp>
        <p:nvGrpSpPr>
          <p:cNvPr id="33" name="组合 32">
            <a:extLst>
              <a:ext uri="{FF2B5EF4-FFF2-40B4-BE49-F238E27FC236}">
                <a16:creationId xmlns:a16="http://schemas.microsoft.com/office/drawing/2014/main" id="{2739E1BE-B637-4BC0-A81C-632A6CC6DC07}"/>
              </a:ext>
            </a:extLst>
          </p:cNvPr>
          <p:cNvGrpSpPr/>
          <p:nvPr/>
        </p:nvGrpSpPr>
        <p:grpSpPr>
          <a:xfrm>
            <a:off x="83763" y="-7421700"/>
            <a:ext cx="10400892" cy="2095017"/>
            <a:chOff x="916396" y="2614567"/>
            <a:chExt cx="10400892" cy="2095017"/>
          </a:xfrm>
          <a:gradFill>
            <a:gsLst>
              <a:gs pos="0">
                <a:schemeClr val="accent1">
                  <a:lumMod val="89000"/>
                  <a:lumOff val="11000"/>
                </a:schemeClr>
              </a:gs>
              <a:gs pos="100000">
                <a:schemeClr val="accent1"/>
              </a:gs>
            </a:gsLst>
            <a:lin ang="2700000" scaled="1"/>
          </a:gradFill>
        </p:grpSpPr>
        <p:sp>
          <p:nvSpPr>
            <p:cNvPr id="34" name="任意多边形: 形状 33">
              <a:extLst>
                <a:ext uri="{FF2B5EF4-FFF2-40B4-BE49-F238E27FC236}">
                  <a16:creationId xmlns:a16="http://schemas.microsoft.com/office/drawing/2014/main" id="{46B9503C-5EC9-4971-8E01-5843EF1F7AD6}"/>
                </a:ext>
              </a:extLst>
            </p:cNvPr>
            <p:cNvSpPr/>
            <p:nvPr/>
          </p:nvSpPr>
          <p:spPr>
            <a:xfrm>
              <a:off x="1897380" y="2970179"/>
              <a:ext cx="8366760" cy="1383793"/>
            </a:xfrm>
            <a:custGeom>
              <a:avLst/>
              <a:gdLst>
                <a:gd name="connsiteX0" fmla="*/ 230637 w 8366760"/>
                <a:gd name="connsiteY0" fmla="*/ 0 h 1383793"/>
                <a:gd name="connsiteX1" fmla="*/ 853599 w 8366760"/>
                <a:gd name="connsiteY1" fmla="*/ 0 h 1383793"/>
                <a:gd name="connsiteX2" fmla="*/ 869269 w 8366760"/>
                <a:gd name="connsiteY2" fmla="*/ 25734 h 1383793"/>
                <a:gd name="connsiteX3" fmla="*/ 1450838 w 8366760"/>
                <a:gd name="connsiteY3" fmla="*/ 352141 h 1383793"/>
                <a:gd name="connsiteX4" fmla="*/ 2032407 w 8366760"/>
                <a:gd name="connsiteY4" fmla="*/ 25734 h 1383793"/>
                <a:gd name="connsiteX5" fmla="*/ 2048077 w 8366760"/>
                <a:gd name="connsiteY5" fmla="*/ 0 h 1383793"/>
                <a:gd name="connsiteX6" fmla="*/ 3622223 w 8366760"/>
                <a:gd name="connsiteY6" fmla="*/ 0 h 1383793"/>
                <a:gd name="connsiteX7" fmla="*/ 3637893 w 8366760"/>
                <a:gd name="connsiteY7" fmla="*/ 25734 h 1383793"/>
                <a:gd name="connsiteX8" fmla="*/ 4219462 w 8366760"/>
                <a:gd name="connsiteY8" fmla="*/ 352141 h 1383793"/>
                <a:gd name="connsiteX9" fmla="*/ 4801032 w 8366760"/>
                <a:gd name="connsiteY9" fmla="*/ 25734 h 1383793"/>
                <a:gd name="connsiteX10" fmla="*/ 4816701 w 8366760"/>
                <a:gd name="connsiteY10" fmla="*/ 0 h 1383793"/>
                <a:gd name="connsiteX11" fmla="*/ 6390848 w 8366760"/>
                <a:gd name="connsiteY11" fmla="*/ 0 h 1383793"/>
                <a:gd name="connsiteX12" fmla="*/ 6406518 w 8366760"/>
                <a:gd name="connsiteY12" fmla="*/ 25734 h 1383793"/>
                <a:gd name="connsiteX13" fmla="*/ 6988087 w 8366760"/>
                <a:gd name="connsiteY13" fmla="*/ 352141 h 1383793"/>
                <a:gd name="connsiteX14" fmla="*/ 7569656 w 8366760"/>
                <a:gd name="connsiteY14" fmla="*/ 25734 h 1383793"/>
                <a:gd name="connsiteX15" fmla="*/ 7585326 w 8366760"/>
                <a:gd name="connsiteY15" fmla="*/ 0 h 1383793"/>
                <a:gd name="connsiteX16" fmla="*/ 8136123 w 8366760"/>
                <a:gd name="connsiteY16" fmla="*/ 0 h 1383793"/>
                <a:gd name="connsiteX17" fmla="*/ 8366760 w 8366760"/>
                <a:gd name="connsiteY17" fmla="*/ 230637 h 1383793"/>
                <a:gd name="connsiteX18" fmla="*/ 8366760 w 8366760"/>
                <a:gd name="connsiteY18" fmla="*/ 1153156 h 1383793"/>
                <a:gd name="connsiteX19" fmla="*/ 8136123 w 8366760"/>
                <a:gd name="connsiteY19" fmla="*/ 1383793 h 1383793"/>
                <a:gd name="connsiteX20" fmla="*/ 7578248 w 8366760"/>
                <a:gd name="connsiteY20" fmla="*/ 1383793 h 1383793"/>
                <a:gd name="connsiteX21" fmla="*/ 7569656 w 8366760"/>
                <a:gd name="connsiteY21" fmla="*/ 1369683 h 1383793"/>
                <a:gd name="connsiteX22" fmla="*/ 6988087 w 8366760"/>
                <a:gd name="connsiteY22" fmla="*/ 1043275 h 1383793"/>
                <a:gd name="connsiteX23" fmla="*/ 6406518 w 8366760"/>
                <a:gd name="connsiteY23" fmla="*/ 1369683 h 1383793"/>
                <a:gd name="connsiteX24" fmla="*/ 6397926 w 8366760"/>
                <a:gd name="connsiteY24" fmla="*/ 1383793 h 1383793"/>
                <a:gd name="connsiteX25" fmla="*/ 4809624 w 8366760"/>
                <a:gd name="connsiteY25" fmla="*/ 1383793 h 1383793"/>
                <a:gd name="connsiteX26" fmla="*/ 4801032 w 8366760"/>
                <a:gd name="connsiteY26" fmla="*/ 1369683 h 1383793"/>
                <a:gd name="connsiteX27" fmla="*/ 4219462 w 8366760"/>
                <a:gd name="connsiteY27" fmla="*/ 1043275 h 1383793"/>
                <a:gd name="connsiteX28" fmla="*/ 3637893 w 8366760"/>
                <a:gd name="connsiteY28" fmla="*/ 1369683 h 1383793"/>
                <a:gd name="connsiteX29" fmla="*/ 3629301 w 8366760"/>
                <a:gd name="connsiteY29" fmla="*/ 1383793 h 1383793"/>
                <a:gd name="connsiteX30" fmla="*/ 2041000 w 8366760"/>
                <a:gd name="connsiteY30" fmla="*/ 1383793 h 1383793"/>
                <a:gd name="connsiteX31" fmla="*/ 2032407 w 8366760"/>
                <a:gd name="connsiteY31" fmla="*/ 1369683 h 1383793"/>
                <a:gd name="connsiteX32" fmla="*/ 1450838 w 8366760"/>
                <a:gd name="connsiteY32" fmla="*/ 1043275 h 1383793"/>
                <a:gd name="connsiteX33" fmla="*/ 869269 w 8366760"/>
                <a:gd name="connsiteY33" fmla="*/ 1369683 h 1383793"/>
                <a:gd name="connsiteX34" fmla="*/ 860677 w 8366760"/>
                <a:gd name="connsiteY34" fmla="*/ 1383793 h 1383793"/>
                <a:gd name="connsiteX35" fmla="*/ 230637 w 8366760"/>
                <a:gd name="connsiteY35" fmla="*/ 1383793 h 1383793"/>
                <a:gd name="connsiteX36" fmla="*/ 0 w 8366760"/>
                <a:gd name="connsiteY36" fmla="*/ 1153156 h 1383793"/>
                <a:gd name="connsiteX37" fmla="*/ 0 w 8366760"/>
                <a:gd name="connsiteY37" fmla="*/ 230637 h 1383793"/>
                <a:gd name="connsiteX38" fmla="*/ 230637 w 8366760"/>
                <a:gd name="connsiteY38" fmla="*/ 0 h 1383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8366760" h="1383793">
                  <a:moveTo>
                    <a:pt x="230637" y="0"/>
                  </a:moveTo>
                  <a:lnTo>
                    <a:pt x="853599" y="0"/>
                  </a:lnTo>
                  <a:lnTo>
                    <a:pt x="869269" y="25734"/>
                  </a:lnTo>
                  <a:cubicBezTo>
                    <a:pt x="1018105" y="227405"/>
                    <a:pt x="1223721" y="352141"/>
                    <a:pt x="1450838" y="352141"/>
                  </a:cubicBezTo>
                  <a:cubicBezTo>
                    <a:pt x="1677955" y="352141"/>
                    <a:pt x="1883571" y="227405"/>
                    <a:pt x="2032407" y="25734"/>
                  </a:cubicBezTo>
                  <a:lnTo>
                    <a:pt x="2048077" y="0"/>
                  </a:lnTo>
                  <a:lnTo>
                    <a:pt x="3622223" y="0"/>
                  </a:lnTo>
                  <a:lnTo>
                    <a:pt x="3637893" y="25734"/>
                  </a:lnTo>
                  <a:cubicBezTo>
                    <a:pt x="3786730" y="227405"/>
                    <a:pt x="3992345" y="352141"/>
                    <a:pt x="4219462" y="352141"/>
                  </a:cubicBezTo>
                  <a:cubicBezTo>
                    <a:pt x="4446579" y="352141"/>
                    <a:pt x="4652195" y="227405"/>
                    <a:pt x="4801032" y="25734"/>
                  </a:cubicBezTo>
                  <a:lnTo>
                    <a:pt x="4816701" y="0"/>
                  </a:lnTo>
                  <a:lnTo>
                    <a:pt x="6390848" y="0"/>
                  </a:lnTo>
                  <a:lnTo>
                    <a:pt x="6406518" y="25734"/>
                  </a:lnTo>
                  <a:cubicBezTo>
                    <a:pt x="6555354" y="227405"/>
                    <a:pt x="6760970" y="352141"/>
                    <a:pt x="6988087" y="352141"/>
                  </a:cubicBezTo>
                  <a:cubicBezTo>
                    <a:pt x="7215204" y="352141"/>
                    <a:pt x="7420820" y="227405"/>
                    <a:pt x="7569656" y="25734"/>
                  </a:cubicBezTo>
                  <a:lnTo>
                    <a:pt x="7585326" y="0"/>
                  </a:lnTo>
                  <a:lnTo>
                    <a:pt x="8136123" y="0"/>
                  </a:lnTo>
                  <a:cubicBezTo>
                    <a:pt x="8263500" y="0"/>
                    <a:pt x="8366760" y="103260"/>
                    <a:pt x="8366760" y="230637"/>
                  </a:cubicBezTo>
                  <a:lnTo>
                    <a:pt x="8366760" y="1153156"/>
                  </a:lnTo>
                  <a:cubicBezTo>
                    <a:pt x="8366760" y="1280533"/>
                    <a:pt x="8263500" y="1383793"/>
                    <a:pt x="8136123" y="1383793"/>
                  </a:cubicBezTo>
                  <a:lnTo>
                    <a:pt x="7578248" y="1383793"/>
                  </a:lnTo>
                  <a:lnTo>
                    <a:pt x="7569656" y="1369683"/>
                  </a:lnTo>
                  <a:cubicBezTo>
                    <a:pt x="7420820" y="1168011"/>
                    <a:pt x="7215204" y="1043275"/>
                    <a:pt x="6988087" y="1043275"/>
                  </a:cubicBezTo>
                  <a:cubicBezTo>
                    <a:pt x="6760970" y="1043275"/>
                    <a:pt x="6555354" y="1168011"/>
                    <a:pt x="6406518" y="1369683"/>
                  </a:cubicBezTo>
                  <a:lnTo>
                    <a:pt x="6397926" y="1383793"/>
                  </a:lnTo>
                  <a:lnTo>
                    <a:pt x="4809624" y="1383793"/>
                  </a:lnTo>
                  <a:lnTo>
                    <a:pt x="4801032" y="1369683"/>
                  </a:lnTo>
                  <a:cubicBezTo>
                    <a:pt x="4652195" y="1168011"/>
                    <a:pt x="4446579" y="1043275"/>
                    <a:pt x="4219462" y="1043275"/>
                  </a:cubicBezTo>
                  <a:cubicBezTo>
                    <a:pt x="3992345" y="1043275"/>
                    <a:pt x="3786730" y="1168011"/>
                    <a:pt x="3637893" y="1369683"/>
                  </a:cubicBezTo>
                  <a:lnTo>
                    <a:pt x="3629301" y="1383793"/>
                  </a:lnTo>
                  <a:lnTo>
                    <a:pt x="2041000" y="1383793"/>
                  </a:lnTo>
                  <a:lnTo>
                    <a:pt x="2032407" y="1369683"/>
                  </a:lnTo>
                  <a:cubicBezTo>
                    <a:pt x="1883571" y="1168011"/>
                    <a:pt x="1677955" y="1043275"/>
                    <a:pt x="1450838" y="1043275"/>
                  </a:cubicBezTo>
                  <a:cubicBezTo>
                    <a:pt x="1223721" y="1043275"/>
                    <a:pt x="1018105" y="1168011"/>
                    <a:pt x="869269" y="1369683"/>
                  </a:cubicBezTo>
                  <a:lnTo>
                    <a:pt x="860677" y="1383793"/>
                  </a:lnTo>
                  <a:lnTo>
                    <a:pt x="230637" y="1383793"/>
                  </a:lnTo>
                  <a:cubicBezTo>
                    <a:pt x="103260" y="1383793"/>
                    <a:pt x="0" y="1280533"/>
                    <a:pt x="0" y="1153156"/>
                  </a:cubicBezTo>
                  <a:lnTo>
                    <a:pt x="0" y="230637"/>
                  </a:lnTo>
                  <a:cubicBezTo>
                    <a:pt x="0" y="103260"/>
                    <a:pt x="103260" y="0"/>
                    <a:pt x="23063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椭圆 34">
              <a:extLst>
                <a:ext uri="{FF2B5EF4-FFF2-40B4-BE49-F238E27FC236}">
                  <a16:creationId xmlns:a16="http://schemas.microsoft.com/office/drawing/2014/main" id="{D8E1AA11-B067-4EA6-8D67-7326691A3784}"/>
                </a:ext>
              </a:extLst>
            </p:cNvPr>
            <p:cNvSpPr/>
            <p:nvPr/>
          </p:nvSpPr>
          <p:spPr>
            <a:xfrm>
              <a:off x="9222271" y="2614567"/>
              <a:ext cx="2095017" cy="209501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CDB23F15-1327-485C-9691-8A7FEF8D0975}"/>
                </a:ext>
              </a:extLst>
            </p:cNvPr>
            <p:cNvSpPr/>
            <p:nvPr/>
          </p:nvSpPr>
          <p:spPr>
            <a:xfrm>
              <a:off x="6453646" y="2614567"/>
              <a:ext cx="2095017" cy="209501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385F4374-DB94-4330-A5A9-B139EA87E19F}"/>
                </a:ext>
              </a:extLst>
            </p:cNvPr>
            <p:cNvSpPr/>
            <p:nvPr/>
          </p:nvSpPr>
          <p:spPr>
            <a:xfrm>
              <a:off x="3685021" y="2614567"/>
              <a:ext cx="2095017" cy="209501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B5AB8860-B58B-4A3F-A3A2-417AC4F4DDCD}"/>
                </a:ext>
              </a:extLst>
            </p:cNvPr>
            <p:cNvSpPr/>
            <p:nvPr/>
          </p:nvSpPr>
          <p:spPr>
            <a:xfrm>
              <a:off x="916396" y="2614567"/>
              <a:ext cx="2095017" cy="209501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a:extLst>
              <a:ext uri="{FF2B5EF4-FFF2-40B4-BE49-F238E27FC236}">
                <a16:creationId xmlns:a16="http://schemas.microsoft.com/office/drawing/2014/main" id="{FC2D1C28-1817-4B8C-A821-00E827E927B1}"/>
              </a:ext>
            </a:extLst>
          </p:cNvPr>
          <p:cNvSpPr txBox="1"/>
          <p:nvPr/>
        </p:nvSpPr>
        <p:spPr>
          <a:xfrm>
            <a:off x="1334434" y="2932888"/>
            <a:ext cx="1258940" cy="276999"/>
          </a:xfrm>
          <a:prstGeom prst="rect">
            <a:avLst/>
          </a:prstGeom>
          <a:noFill/>
        </p:spPr>
        <p:txBody>
          <a:bodyPr wrap="square" rtlCol="0">
            <a:spAutoFit/>
          </a:bodyPr>
          <a:lstStyle/>
          <a:p>
            <a:pPr algn="ctr"/>
            <a:r>
              <a:rPr lang="en-US" altLang="zh-CN" sz="1200" dirty="0">
                <a:solidFill>
                  <a:schemeClr val="bg1">
                    <a:alpha val="54000"/>
                  </a:schemeClr>
                </a:solidFill>
              </a:rPr>
              <a:t>Our</a:t>
            </a:r>
            <a:r>
              <a:rPr lang="zh-CN" altLang="en-US" sz="1200" dirty="0">
                <a:solidFill>
                  <a:schemeClr val="bg1">
                    <a:alpha val="54000"/>
                  </a:schemeClr>
                </a:solidFill>
              </a:rPr>
              <a:t> </a:t>
            </a:r>
            <a:r>
              <a:rPr lang="en-US" altLang="zh-CN" sz="1200" dirty="0">
                <a:solidFill>
                  <a:schemeClr val="bg1">
                    <a:alpha val="54000"/>
                  </a:schemeClr>
                </a:solidFill>
              </a:rPr>
              <a:t>Model</a:t>
            </a:r>
            <a:endParaRPr lang="zh-CN" altLang="en-US" sz="1200" dirty="0">
              <a:solidFill>
                <a:schemeClr val="bg1">
                  <a:alpha val="54000"/>
                </a:schemeClr>
              </a:solidFill>
            </a:endParaRPr>
          </a:p>
        </p:txBody>
      </p:sp>
      <p:sp>
        <p:nvSpPr>
          <p:cNvPr id="40" name="文本框 39">
            <a:extLst>
              <a:ext uri="{FF2B5EF4-FFF2-40B4-BE49-F238E27FC236}">
                <a16:creationId xmlns:a16="http://schemas.microsoft.com/office/drawing/2014/main" id="{3EF2DC9B-E906-44B6-BE1B-2D10D2FA4C22}"/>
              </a:ext>
            </a:extLst>
          </p:cNvPr>
          <p:cNvSpPr txBox="1"/>
          <p:nvPr/>
        </p:nvSpPr>
        <p:spPr>
          <a:xfrm>
            <a:off x="3938554" y="2932888"/>
            <a:ext cx="1587950" cy="276999"/>
          </a:xfrm>
          <a:prstGeom prst="rect">
            <a:avLst/>
          </a:prstGeom>
          <a:noFill/>
        </p:spPr>
        <p:txBody>
          <a:bodyPr wrap="square" rtlCol="0">
            <a:spAutoFit/>
          </a:bodyPr>
          <a:lstStyle/>
          <a:p>
            <a:pPr algn="ctr"/>
            <a:r>
              <a:rPr lang="en-US" altLang="zh-CN" sz="1200" dirty="0">
                <a:solidFill>
                  <a:schemeClr val="bg1">
                    <a:alpha val="54000"/>
                  </a:schemeClr>
                </a:solidFill>
              </a:rPr>
              <a:t>User</a:t>
            </a:r>
            <a:r>
              <a:rPr lang="zh-CN" altLang="en-US" sz="1200" dirty="0">
                <a:solidFill>
                  <a:schemeClr val="bg1">
                    <a:alpha val="54000"/>
                  </a:schemeClr>
                </a:solidFill>
              </a:rPr>
              <a:t> </a:t>
            </a:r>
            <a:r>
              <a:rPr lang="en-US" altLang="zh-CN" sz="1200" dirty="0">
                <a:solidFill>
                  <a:schemeClr val="bg1">
                    <a:alpha val="54000"/>
                  </a:schemeClr>
                </a:solidFill>
              </a:rPr>
              <a:t>Interface</a:t>
            </a:r>
            <a:endParaRPr lang="zh-CN" altLang="en-US" sz="1200" dirty="0">
              <a:solidFill>
                <a:schemeClr val="bg1">
                  <a:alpha val="54000"/>
                </a:schemeClr>
              </a:solidFill>
            </a:endParaRPr>
          </a:p>
        </p:txBody>
      </p:sp>
      <p:sp>
        <p:nvSpPr>
          <p:cNvPr id="41" name="文本框 40">
            <a:extLst>
              <a:ext uri="{FF2B5EF4-FFF2-40B4-BE49-F238E27FC236}">
                <a16:creationId xmlns:a16="http://schemas.microsoft.com/office/drawing/2014/main" id="{D3ABE0E6-274E-4145-8EE9-1B852C6229EA}"/>
              </a:ext>
            </a:extLst>
          </p:cNvPr>
          <p:cNvSpPr txBox="1"/>
          <p:nvPr/>
        </p:nvSpPr>
        <p:spPr>
          <a:xfrm>
            <a:off x="6871684" y="2932888"/>
            <a:ext cx="1258940" cy="461665"/>
          </a:xfrm>
          <a:prstGeom prst="rect">
            <a:avLst/>
          </a:prstGeom>
          <a:noFill/>
        </p:spPr>
        <p:txBody>
          <a:bodyPr wrap="square" rtlCol="0">
            <a:spAutoFit/>
          </a:bodyPr>
          <a:lstStyle/>
          <a:p>
            <a:pPr algn="ctr"/>
            <a:r>
              <a:rPr lang="en-US" altLang="zh-CN" sz="1200" dirty="0">
                <a:solidFill>
                  <a:schemeClr val="bg1">
                    <a:alpha val="54000"/>
                  </a:schemeClr>
                </a:solidFill>
              </a:rPr>
              <a:t>Deployed</a:t>
            </a:r>
            <a:r>
              <a:rPr lang="zh-CN" altLang="en-US" sz="1200" dirty="0">
                <a:solidFill>
                  <a:schemeClr val="bg1">
                    <a:alpha val="54000"/>
                  </a:schemeClr>
                </a:solidFill>
              </a:rPr>
              <a:t> </a:t>
            </a:r>
            <a:br>
              <a:rPr lang="en-US" altLang="zh-CN" sz="1200" dirty="0">
                <a:solidFill>
                  <a:schemeClr val="bg1">
                    <a:alpha val="54000"/>
                  </a:schemeClr>
                </a:solidFill>
              </a:rPr>
            </a:br>
            <a:r>
              <a:rPr lang="en-US" altLang="zh-CN" sz="1200" dirty="0">
                <a:solidFill>
                  <a:schemeClr val="bg1">
                    <a:alpha val="54000"/>
                  </a:schemeClr>
                </a:solidFill>
              </a:rPr>
              <a:t>Web</a:t>
            </a:r>
            <a:r>
              <a:rPr lang="zh-CN" altLang="en-US" sz="1200" dirty="0">
                <a:solidFill>
                  <a:schemeClr val="bg1">
                    <a:alpha val="54000"/>
                  </a:schemeClr>
                </a:solidFill>
              </a:rPr>
              <a:t> </a:t>
            </a:r>
            <a:r>
              <a:rPr lang="en-US" altLang="zh-CN" sz="1200" dirty="0">
                <a:solidFill>
                  <a:schemeClr val="bg1">
                    <a:alpha val="54000"/>
                  </a:schemeClr>
                </a:solidFill>
              </a:rPr>
              <a:t>Service</a:t>
            </a:r>
            <a:endParaRPr lang="zh-CN" altLang="en-US" sz="1200" dirty="0">
              <a:solidFill>
                <a:schemeClr val="bg1">
                  <a:alpha val="54000"/>
                </a:schemeClr>
              </a:solidFill>
            </a:endParaRPr>
          </a:p>
        </p:txBody>
      </p:sp>
      <p:sp>
        <p:nvSpPr>
          <p:cNvPr id="42" name="文本框 41">
            <a:extLst>
              <a:ext uri="{FF2B5EF4-FFF2-40B4-BE49-F238E27FC236}">
                <a16:creationId xmlns:a16="http://schemas.microsoft.com/office/drawing/2014/main" id="{D79F47BE-373B-48D9-A44E-A35E7F8308F0}"/>
              </a:ext>
            </a:extLst>
          </p:cNvPr>
          <p:cNvSpPr txBox="1"/>
          <p:nvPr/>
        </p:nvSpPr>
        <p:spPr>
          <a:xfrm>
            <a:off x="9461233" y="2932888"/>
            <a:ext cx="1617092" cy="276999"/>
          </a:xfrm>
          <a:prstGeom prst="rect">
            <a:avLst/>
          </a:prstGeom>
          <a:noFill/>
        </p:spPr>
        <p:txBody>
          <a:bodyPr wrap="square" rtlCol="0">
            <a:spAutoFit/>
          </a:bodyPr>
          <a:lstStyle/>
          <a:p>
            <a:pPr algn="ctr"/>
            <a:r>
              <a:rPr lang="en-US" altLang="zh-CN" sz="1200" dirty="0">
                <a:solidFill>
                  <a:schemeClr val="bg1">
                    <a:alpha val="54000"/>
                  </a:schemeClr>
                </a:solidFill>
              </a:rPr>
              <a:t>User</a:t>
            </a:r>
            <a:r>
              <a:rPr lang="zh-CN" altLang="en-US" sz="1200" dirty="0">
                <a:solidFill>
                  <a:schemeClr val="bg1">
                    <a:alpha val="54000"/>
                  </a:schemeClr>
                </a:solidFill>
              </a:rPr>
              <a:t> </a:t>
            </a:r>
            <a:r>
              <a:rPr lang="en-US" altLang="zh-CN" sz="1200" dirty="0">
                <a:solidFill>
                  <a:schemeClr val="bg1">
                    <a:alpha val="54000"/>
                  </a:schemeClr>
                </a:solidFill>
              </a:rPr>
              <a:t>Feedbacks</a:t>
            </a:r>
            <a:endParaRPr lang="zh-CN" altLang="en-US" sz="1200" dirty="0">
              <a:solidFill>
                <a:schemeClr val="bg1">
                  <a:alpha val="54000"/>
                </a:schemeClr>
              </a:solidFill>
            </a:endParaRPr>
          </a:p>
        </p:txBody>
      </p:sp>
      <p:sp>
        <p:nvSpPr>
          <p:cNvPr id="45" name="任意多边形: 形状 44">
            <a:extLst>
              <a:ext uri="{FF2B5EF4-FFF2-40B4-BE49-F238E27FC236}">
                <a16:creationId xmlns:a16="http://schemas.microsoft.com/office/drawing/2014/main" id="{80A8FE32-3B89-4F2C-A211-1DA4B1081900}"/>
              </a:ext>
            </a:extLst>
          </p:cNvPr>
          <p:cNvSpPr/>
          <p:nvPr/>
        </p:nvSpPr>
        <p:spPr>
          <a:xfrm>
            <a:off x="2801073" y="2691538"/>
            <a:ext cx="983849" cy="81022"/>
          </a:xfrm>
          <a:custGeom>
            <a:avLst/>
            <a:gdLst>
              <a:gd name="connsiteX0" fmla="*/ 0 w 983849"/>
              <a:gd name="connsiteY0" fmla="*/ 81022 h 81022"/>
              <a:gd name="connsiteX1" fmla="*/ 983849 w 983849"/>
              <a:gd name="connsiteY1" fmla="*/ 81022 h 81022"/>
              <a:gd name="connsiteX2" fmla="*/ 902827 w 983849"/>
              <a:gd name="connsiteY2" fmla="*/ 0 h 81022"/>
            </a:gdLst>
            <a:ahLst/>
            <a:cxnLst>
              <a:cxn ang="0">
                <a:pos x="connsiteX0" y="connsiteY0"/>
              </a:cxn>
              <a:cxn ang="0">
                <a:pos x="connsiteX1" y="connsiteY1"/>
              </a:cxn>
              <a:cxn ang="0">
                <a:pos x="connsiteX2" y="connsiteY2"/>
              </a:cxn>
            </a:cxnLst>
            <a:rect l="l" t="t" r="r" b="b"/>
            <a:pathLst>
              <a:path w="983849" h="81022">
                <a:moveTo>
                  <a:pt x="0" y="81022"/>
                </a:moveTo>
                <a:lnTo>
                  <a:pt x="983849" y="81022"/>
                </a:lnTo>
                <a:lnTo>
                  <a:pt x="902827" y="0"/>
                </a:lnTo>
              </a:path>
            </a:pathLst>
          </a:custGeom>
          <a:noFill/>
          <a:ln w="15875">
            <a:gradFill flip="none" rotWithShape="1">
              <a:gsLst>
                <a:gs pos="0">
                  <a:schemeClr val="accent1">
                    <a:alpha val="0"/>
                    <a:lumMod val="60000"/>
                    <a:lumOff val="40000"/>
                  </a:schemeClr>
                </a:gs>
                <a:gs pos="100000">
                  <a:schemeClr val="accent1">
                    <a:lumMod val="55000"/>
                    <a:lumOff val="45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a:extLst>
              <a:ext uri="{FF2B5EF4-FFF2-40B4-BE49-F238E27FC236}">
                <a16:creationId xmlns:a16="http://schemas.microsoft.com/office/drawing/2014/main" id="{E7D0A14F-EABE-4C21-ADD9-8975B1B72093}"/>
              </a:ext>
            </a:extLst>
          </p:cNvPr>
          <p:cNvSpPr/>
          <p:nvPr/>
        </p:nvSpPr>
        <p:spPr>
          <a:xfrm>
            <a:off x="5588835" y="2691538"/>
            <a:ext cx="983849" cy="81022"/>
          </a:xfrm>
          <a:custGeom>
            <a:avLst/>
            <a:gdLst>
              <a:gd name="connsiteX0" fmla="*/ 0 w 983849"/>
              <a:gd name="connsiteY0" fmla="*/ 81022 h 81022"/>
              <a:gd name="connsiteX1" fmla="*/ 983849 w 983849"/>
              <a:gd name="connsiteY1" fmla="*/ 81022 h 81022"/>
              <a:gd name="connsiteX2" fmla="*/ 902827 w 983849"/>
              <a:gd name="connsiteY2" fmla="*/ 0 h 81022"/>
            </a:gdLst>
            <a:ahLst/>
            <a:cxnLst>
              <a:cxn ang="0">
                <a:pos x="connsiteX0" y="connsiteY0"/>
              </a:cxn>
              <a:cxn ang="0">
                <a:pos x="connsiteX1" y="connsiteY1"/>
              </a:cxn>
              <a:cxn ang="0">
                <a:pos x="connsiteX2" y="connsiteY2"/>
              </a:cxn>
            </a:cxnLst>
            <a:rect l="l" t="t" r="r" b="b"/>
            <a:pathLst>
              <a:path w="983849" h="81022">
                <a:moveTo>
                  <a:pt x="0" y="81022"/>
                </a:moveTo>
                <a:lnTo>
                  <a:pt x="983849" y="81022"/>
                </a:lnTo>
                <a:lnTo>
                  <a:pt x="902827" y="0"/>
                </a:lnTo>
              </a:path>
            </a:pathLst>
          </a:custGeom>
          <a:noFill/>
          <a:ln w="15875">
            <a:gradFill flip="none" rotWithShape="1">
              <a:gsLst>
                <a:gs pos="0">
                  <a:schemeClr val="accent1">
                    <a:alpha val="0"/>
                    <a:lumMod val="60000"/>
                    <a:lumOff val="40000"/>
                  </a:schemeClr>
                </a:gs>
                <a:gs pos="100000">
                  <a:schemeClr val="accent1">
                    <a:lumMod val="55000"/>
                    <a:lumOff val="45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a:extLst>
              <a:ext uri="{FF2B5EF4-FFF2-40B4-BE49-F238E27FC236}">
                <a16:creationId xmlns:a16="http://schemas.microsoft.com/office/drawing/2014/main" id="{8AC3E77E-B637-4EB7-B5FE-4E9A42A95962}"/>
              </a:ext>
            </a:extLst>
          </p:cNvPr>
          <p:cNvSpPr/>
          <p:nvPr/>
        </p:nvSpPr>
        <p:spPr>
          <a:xfrm>
            <a:off x="8495708" y="2691538"/>
            <a:ext cx="983849" cy="81022"/>
          </a:xfrm>
          <a:custGeom>
            <a:avLst/>
            <a:gdLst>
              <a:gd name="connsiteX0" fmla="*/ 0 w 983849"/>
              <a:gd name="connsiteY0" fmla="*/ 81022 h 81022"/>
              <a:gd name="connsiteX1" fmla="*/ 983849 w 983849"/>
              <a:gd name="connsiteY1" fmla="*/ 81022 h 81022"/>
              <a:gd name="connsiteX2" fmla="*/ 902827 w 983849"/>
              <a:gd name="connsiteY2" fmla="*/ 0 h 81022"/>
            </a:gdLst>
            <a:ahLst/>
            <a:cxnLst>
              <a:cxn ang="0">
                <a:pos x="connsiteX0" y="connsiteY0"/>
              </a:cxn>
              <a:cxn ang="0">
                <a:pos x="connsiteX1" y="connsiteY1"/>
              </a:cxn>
              <a:cxn ang="0">
                <a:pos x="connsiteX2" y="connsiteY2"/>
              </a:cxn>
            </a:cxnLst>
            <a:rect l="l" t="t" r="r" b="b"/>
            <a:pathLst>
              <a:path w="983849" h="81022">
                <a:moveTo>
                  <a:pt x="0" y="81022"/>
                </a:moveTo>
                <a:lnTo>
                  <a:pt x="983849" y="81022"/>
                </a:lnTo>
                <a:lnTo>
                  <a:pt x="902827" y="0"/>
                </a:lnTo>
              </a:path>
            </a:pathLst>
          </a:custGeom>
          <a:noFill/>
          <a:ln w="15875">
            <a:gradFill flip="none" rotWithShape="1">
              <a:gsLst>
                <a:gs pos="0">
                  <a:schemeClr val="accent1">
                    <a:alpha val="0"/>
                    <a:lumMod val="60000"/>
                    <a:lumOff val="40000"/>
                  </a:schemeClr>
                </a:gs>
                <a:gs pos="100000">
                  <a:schemeClr val="accent1">
                    <a:lumMod val="55000"/>
                    <a:lumOff val="45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68">
            <a:extLst>
              <a:ext uri="{FF2B5EF4-FFF2-40B4-BE49-F238E27FC236}">
                <a16:creationId xmlns:a16="http://schemas.microsoft.com/office/drawing/2014/main" id="{7B1237C7-EBA8-4348-A981-696D75357BA4}"/>
              </a:ext>
            </a:extLst>
          </p:cNvPr>
          <p:cNvSpPr txBox="1"/>
          <p:nvPr/>
        </p:nvSpPr>
        <p:spPr>
          <a:xfrm>
            <a:off x="1105384" y="5134577"/>
            <a:ext cx="1717040" cy="646331"/>
          </a:xfrm>
          <a:prstGeom prst="rect">
            <a:avLst/>
          </a:prstGeom>
          <a:noFill/>
        </p:spPr>
        <p:txBody>
          <a:bodyPr wrap="square" rtlCol="0">
            <a:spAutoFit/>
          </a:bodyPr>
          <a:lstStyle/>
          <a:p>
            <a:pPr algn="ctr"/>
            <a:r>
              <a:rPr lang="en-US" altLang="zh-CN" dirty="0">
                <a:solidFill>
                  <a:srgbClr val="5B697B"/>
                </a:solidFill>
                <a:latin typeface="+mj-lt"/>
                <a:ea typeface="+mj-ea"/>
              </a:rPr>
              <a:t>Trained</a:t>
            </a:r>
            <a:r>
              <a:rPr lang="zh-CN" altLang="en-US" dirty="0">
                <a:solidFill>
                  <a:srgbClr val="5B697B"/>
                </a:solidFill>
                <a:latin typeface="+mj-lt"/>
                <a:ea typeface="+mj-ea"/>
              </a:rPr>
              <a:t> </a:t>
            </a:r>
            <a:r>
              <a:rPr lang="en-US" altLang="zh-CN" dirty="0">
                <a:solidFill>
                  <a:srgbClr val="5B697B"/>
                </a:solidFill>
                <a:latin typeface="+mj-lt"/>
                <a:ea typeface="+mj-ea"/>
              </a:rPr>
              <a:t>model</a:t>
            </a:r>
            <a:r>
              <a:rPr lang="zh-CN" altLang="en-US" dirty="0">
                <a:solidFill>
                  <a:srgbClr val="5B697B"/>
                </a:solidFill>
                <a:latin typeface="+mj-lt"/>
                <a:ea typeface="+mj-ea"/>
              </a:rPr>
              <a:t> </a:t>
            </a:r>
            <a:r>
              <a:rPr lang="en-US" altLang="zh-CN" dirty="0">
                <a:solidFill>
                  <a:srgbClr val="5B697B"/>
                </a:solidFill>
                <a:latin typeface="+mj-lt"/>
                <a:ea typeface="+mj-ea"/>
              </a:rPr>
              <a:t>object</a:t>
            </a:r>
            <a:endParaRPr lang="zh-CN" altLang="en-US" dirty="0">
              <a:solidFill>
                <a:srgbClr val="5B697B"/>
              </a:solidFill>
              <a:latin typeface="+mj-lt"/>
              <a:ea typeface="+mj-ea"/>
            </a:endParaRPr>
          </a:p>
        </p:txBody>
      </p:sp>
      <p:sp>
        <p:nvSpPr>
          <p:cNvPr id="77" name="文本框 76">
            <a:extLst>
              <a:ext uri="{FF2B5EF4-FFF2-40B4-BE49-F238E27FC236}">
                <a16:creationId xmlns:a16="http://schemas.microsoft.com/office/drawing/2014/main" id="{B228C342-C35B-47CE-BA08-92611AD5D441}"/>
              </a:ext>
            </a:extLst>
          </p:cNvPr>
          <p:cNvSpPr txBox="1"/>
          <p:nvPr/>
        </p:nvSpPr>
        <p:spPr>
          <a:xfrm>
            <a:off x="3635146" y="4935077"/>
            <a:ext cx="2169688" cy="923330"/>
          </a:xfrm>
          <a:prstGeom prst="rect">
            <a:avLst/>
          </a:prstGeom>
          <a:noFill/>
        </p:spPr>
        <p:txBody>
          <a:bodyPr wrap="square" rtlCol="0">
            <a:spAutoFit/>
          </a:bodyPr>
          <a:lstStyle/>
          <a:p>
            <a:pPr algn="ctr"/>
            <a:r>
              <a:rPr lang="en-US" altLang="zh-CN" dirty="0">
                <a:solidFill>
                  <a:srgbClr val="5B697B"/>
                </a:solidFill>
                <a:latin typeface="+mj-lt"/>
                <a:ea typeface="+mj-ea"/>
              </a:rPr>
              <a:t>GUI</a:t>
            </a:r>
            <a:r>
              <a:rPr lang="zh-CN" altLang="en-US" dirty="0">
                <a:solidFill>
                  <a:srgbClr val="5B697B"/>
                </a:solidFill>
                <a:latin typeface="+mj-lt"/>
                <a:ea typeface="+mj-ea"/>
              </a:rPr>
              <a:t> </a:t>
            </a:r>
            <a:r>
              <a:rPr lang="en-US" altLang="zh-CN" dirty="0">
                <a:solidFill>
                  <a:srgbClr val="5B697B"/>
                </a:solidFill>
                <a:latin typeface="+mj-lt"/>
                <a:ea typeface="+mj-ea"/>
              </a:rPr>
              <a:t>built</a:t>
            </a:r>
            <a:r>
              <a:rPr lang="zh-CN" altLang="en-US" dirty="0">
                <a:solidFill>
                  <a:srgbClr val="5B697B"/>
                </a:solidFill>
                <a:latin typeface="+mj-lt"/>
                <a:ea typeface="+mj-ea"/>
              </a:rPr>
              <a:t> </a:t>
            </a:r>
            <a:r>
              <a:rPr lang="en-US" altLang="zh-CN" dirty="0">
                <a:solidFill>
                  <a:srgbClr val="5B697B"/>
                </a:solidFill>
                <a:latin typeface="+mj-lt"/>
                <a:ea typeface="+mj-ea"/>
              </a:rPr>
              <a:t>via</a:t>
            </a:r>
            <a:r>
              <a:rPr lang="zh-CN" altLang="en-US" dirty="0">
                <a:solidFill>
                  <a:srgbClr val="5B697B"/>
                </a:solidFill>
                <a:latin typeface="+mj-lt"/>
                <a:ea typeface="+mj-ea"/>
              </a:rPr>
              <a:t> </a:t>
            </a:r>
            <a:r>
              <a:rPr lang="en-US" altLang="zh-CN" dirty="0">
                <a:solidFill>
                  <a:srgbClr val="5B697B"/>
                </a:solidFill>
                <a:latin typeface="+mj-lt"/>
                <a:ea typeface="+mj-ea"/>
              </a:rPr>
              <a:t>Flask/</a:t>
            </a:r>
            <a:r>
              <a:rPr lang="en-US" altLang="zh-CN" dirty="0" err="1">
                <a:solidFill>
                  <a:srgbClr val="5B697B"/>
                </a:solidFill>
                <a:latin typeface="+mj-lt"/>
                <a:ea typeface="+mj-ea"/>
              </a:rPr>
              <a:t>Tkinter</a:t>
            </a:r>
            <a:r>
              <a:rPr lang="zh-CN" altLang="en-US" dirty="0">
                <a:solidFill>
                  <a:srgbClr val="5B697B"/>
                </a:solidFill>
                <a:latin typeface="+mj-lt"/>
                <a:ea typeface="+mj-ea"/>
              </a:rPr>
              <a:t> </a:t>
            </a:r>
            <a:r>
              <a:rPr lang="en-US" altLang="zh-CN" dirty="0">
                <a:solidFill>
                  <a:srgbClr val="5B697B"/>
                </a:solidFill>
                <a:latin typeface="+mj-lt"/>
                <a:ea typeface="+mj-ea"/>
              </a:rPr>
              <a:t>calls</a:t>
            </a:r>
            <a:r>
              <a:rPr lang="zh-CN" altLang="en-US" dirty="0">
                <a:solidFill>
                  <a:srgbClr val="5B697B"/>
                </a:solidFill>
                <a:latin typeface="+mj-lt"/>
                <a:ea typeface="+mj-ea"/>
              </a:rPr>
              <a:t> </a:t>
            </a:r>
            <a:br>
              <a:rPr lang="en-US" altLang="zh-CN" dirty="0">
                <a:solidFill>
                  <a:srgbClr val="5B697B"/>
                </a:solidFill>
                <a:latin typeface="+mj-lt"/>
                <a:ea typeface="+mj-ea"/>
              </a:rPr>
            </a:br>
            <a:r>
              <a:rPr lang="en-US" altLang="zh-CN" dirty="0">
                <a:solidFill>
                  <a:srgbClr val="5B697B"/>
                </a:solidFill>
                <a:latin typeface="+mj-lt"/>
                <a:ea typeface="+mj-ea"/>
              </a:rPr>
              <a:t>the</a:t>
            </a:r>
            <a:r>
              <a:rPr lang="zh-CN" altLang="en-US" dirty="0">
                <a:solidFill>
                  <a:srgbClr val="5B697B"/>
                </a:solidFill>
                <a:latin typeface="+mj-lt"/>
                <a:ea typeface="+mj-ea"/>
              </a:rPr>
              <a:t> </a:t>
            </a:r>
            <a:r>
              <a:rPr lang="en-US" altLang="zh-CN" dirty="0">
                <a:solidFill>
                  <a:srgbClr val="5B697B"/>
                </a:solidFill>
                <a:latin typeface="+mj-lt"/>
                <a:ea typeface="+mj-ea"/>
              </a:rPr>
              <a:t>built</a:t>
            </a:r>
            <a:r>
              <a:rPr lang="zh-CN" altLang="en-US" dirty="0">
                <a:solidFill>
                  <a:srgbClr val="5B697B"/>
                </a:solidFill>
                <a:latin typeface="+mj-lt"/>
                <a:ea typeface="+mj-ea"/>
              </a:rPr>
              <a:t> </a:t>
            </a:r>
            <a:r>
              <a:rPr lang="en-US" altLang="zh-CN" dirty="0">
                <a:solidFill>
                  <a:srgbClr val="5B697B"/>
                </a:solidFill>
                <a:latin typeface="+mj-lt"/>
                <a:ea typeface="+mj-ea"/>
              </a:rPr>
              <a:t>model</a:t>
            </a:r>
            <a:endParaRPr lang="zh-CN" altLang="en-US" dirty="0">
              <a:solidFill>
                <a:srgbClr val="5B697B"/>
              </a:solidFill>
              <a:latin typeface="+mj-lt"/>
              <a:ea typeface="+mj-ea"/>
            </a:endParaRPr>
          </a:p>
        </p:txBody>
      </p:sp>
      <p:sp>
        <p:nvSpPr>
          <p:cNvPr id="79" name="文本框 78">
            <a:extLst>
              <a:ext uri="{FF2B5EF4-FFF2-40B4-BE49-F238E27FC236}">
                <a16:creationId xmlns:a16="http://schemas.microsoft.com/office/drawing/2014/main" id="{8E2FD9D0-3152-433E-99C0-A0B8452B3456}"/>
              </a:ext>
            </a:extLst>
          </p:cNvPr>
          <p:cNvSpPr txBox="1"/>
          <p:nvPr/>
        </p:nvSpPr>
        <p:spPr>
          <a:xfrm>
            <a:off x="9411259" y="4935074"/>
            <a:ext cx="1717040" cy="923330"/>
          </a:xfrm>
          <a:prstGeom prst="rect">
            <a:avLst/>
          </a:prstGeom>
          <a:noFill/>
        </p:spPr>
        <p:txBody>
          <a:bodyPr wrap="square" rtlCol="0">
            <a:spAutoFit/>
          </a:bodyPr>
          <a:lstStyle/>
          <a:p>
            <a:pPr algn="ctr"/>
            <a:r>
              <a:rPr lang="en-US" altLang="zh-CN" dirty="0">
                <a:solidFill>
                  <a:srgbClr val="5B697B"/>
                </a:solidFill>
                <a:latin typeface="+mj-lt"/>
                <a:ea typeface="+mj-ea"/>
              </a:rPr>
              <a:t>Add</a:t>
            </a:r>
            <a:r>
              <a:rPr lang="zh-CN" altLang="en-US" dirty="0">
                <a:solidFill>
                  <a:srgbClr val="5B697B"/>
                </a:solidFill>
                <a:latin typeface="+mj-lt"/>
                <a:ea typeface="+mj-ea"/>
              </a:rPr>
              <a:t> </a:t>
            </a:r>
            <a:r>
              <a:rPr lang="en-US" altLang="zh-CN" dirty="0">
                <a:solidFill>
                  <a:srgbClr val="5B697B"/>
                </a:solidFill>
                <a:latin typeface="+mj-lt"/>
                <a:ea typeface="+mj-ea"/>
              </a:rPr>
              <a:t>user</a:t>
            </a:r>
            <a:r>
              <a:rPr lang="zh-CN" altLang="en-US" dirty="0">
                <a:solidFill>
                  <a:srgbClr val="5B697B"/>
                </a:solidFill>
                <a:latin typeface="+mj-lt"/>
                <a:ea typeface="+mj-ea"/>
              </a:rPr>
              <a:t> </a:t>
            </a:r>
            <a:r>
              <a:rPr lang="en-US" altLang="zh-CN" dirty="0">
                <a:solidFill>
                  <a:srgbClr val="5B697B"/>
                </a:solidFill>
                <a:latin typeface="+mj-lt"/>
                <a:ea typeface="+mj-ea"/>
              </a:rPr>
              <a:t>inputs</a:t>
            </a:r>
            <a:r>
              <a:rPr lang="zh-CN" altLang="en-US" dirty="0">
                <a:solidFill>
                  <a:srgbClr val="5B697B"/>
                </a:solidFill>
                <a:latin typeface="+mj-lt"/>
                <a:ea typeface="+mj-ea"/>
              </a:rPr>
              <a:t> </a:t>
            </a:r>
            <a:r>
              <a:rPr lang="en-US" altLang="zh-CN" dirty="0">
                <a:solidFill>
                  <a:srgbClr val="5B697B"/>
                </a:solidFill>
                <a:latin typeface="+mj-lt"/>
                <a:ea typeface="+mj-ea"/>
              </a:rPr>
              <a:t>and</a:t>
            </a:r>
            <a:r>
              <a:rPr lang="zh-CN" altLang="en-US" dirty="0">
                <a:solidFill>
                  <a:srgbClr val="5B697B"/>
                </a:solidFill>
                <a:latin typeface="+mj-lt"/>
                <a:ea typeface="+mj-ea"/>
              </a:rPr>
              <a:t> </a:t>
            </a:r>
            <a:r>
              <a:rPr lang="en-US" altLang="zh-CN" dirty="0">
                <a:solidFill>
                  <a:srgbClr val="5B697B"/>
                </a:solidFill>
                <a:latin typeface="+mj-lt"/>
                <a:ea typeface="+mj-ea"/>
              </a:rPr>
              <a:t>labels</a:t>
            </a:r>
            <a:r>
              <a:rPr lang="zh-CN" altLang="en-US" dirty="0">
                <a:solidFill>
                  <a:srgbClr val="5B697B"/>
                </a:solidFill>
                <a:latin typeface="+mj-lt"/>
                <a:ea typeface="+mj-ea"/>
              </a:rPr>
              <a:t> </a:t>
            </a:r>
            <a:r>
              <a:rPr lang="en-US" altLang="zh-CN" dirty="0">
                <a:solidFill>
                  <a:srgbClr val="5B697B"/>
                </a:solidFill>
                <a:latin typeface="+mj-lt"/>
                <a:ea typeface="+mj-ea"/>
              </a:rPr>
              <a:t>back</a:t>
            </a:r>
            <a:r>
              <a:rPr lang="zh-CN" altLang="en-US" dirty="0">
                <a:solidFill>
                  <a:srgbClr val="5B697B"/>
                </a:solidFill>
                <a:latin typeface="+mj-lt"/>
                <a:ea typeface="+mj-ea"/>
              </a:rPr>
              <a:t> </a:t>
            </a:r>
            <a:r>
              <a:rPr lang="en-US" altLang="zh-CN" dirty="0">
                <a:solidFill>
                  <a:srgbClr val="5B697B"/>
                </a:solidFill>
                <a:latin typeface="+mj-lt"/>
                <a:ea typeface="+mj-ea"/>
              </a:rPr>
              <a:t>to</a:t>
            </a:r>
            <a:r>
              <a:rPr lang="zh-CN" altLang="en-US" dirty="0">
                <a:solidFill>
                  <a:srgbClr val="5B697B"/>
                </a:solidFill>
                <a:latin typeface="+mj-lt"/>
                <a:ea typeface="+mj-ea"/>
              </a:rPr>
              <a:t> </a:t>
            </a:r>
            <a:r>
              <a:rPr lang="en-US" altLang="zh-CN" dirty="0">
                <a:solidFill>
                  <a:srgbClr val="5B697B"/>
                </a:solidFill>
                <a:latin typeface="+mj-lt"/>
                <a:ea typeface="+mj-ea"/>
              </a:rPr>
              <a:t>the</a:t>
            </a:r>
            <a:r>
              <a:rPr lang="zh-CN" altLang="en-US" dirty="0">
                <a:solidFill>
                  <a:srgbClr val="5B697B"/>
                </a:solidFill>
                <a:latin typeface="+mj-lt"/>
                <a:ea typeface="+mj-ea"/>
              </a:rPr>
              <a:t> </a:t>
            </a:r>
            <a:r>
              <a:rPr lang="en-US" altLang="zh-CN" dirty="0">
                <a:solidFill>
                  <a:srgbClr val="5B697B"/>
                </a:solidFill>
                <a:latin typeface="+mj-lt"/>
                <a:ea typeface="+mj-ea"/>
              </a:rPr>
              <a:t>dataset</a:t>
            </a:r>
            <a:endParaRPr lang="zh-CN" altLang="en-US" dirty="0">
              <a:solidFill>
                <a:srgbClr val="5B697B"/>
              </a:solidFill>
              <a:latin typeface="+mj-lt"/>
              <a:ea typeface="+mj-ea"/>
            </a:endParaRPr>
          </a:p>
        </p:txBody>
      </p:sp>
      <p:pic>
        <p:nvPicPr>
          <p:cNvPr id="23" name="Picture 22" descr="Logo&#10;&#10;Description automatically generated">
            <a:extLst>
              <a:ext uri="{FF2B5EF4-FFF2-40B4-BE49-F238E27FC236}">
                <a16:creationId xmlns:a16="http://schemas.microsoft.com/office/drawing/2014/main" id="{B2010D34-0F77-88F0-3402-A8BFF110B91B}"/>
              </a:ext>
            </a:extLst>
          </p:cNvPr>
          <p:cNvPicPr>
            <a:picLocks noChangeAspect="1"/>
          </p:cNvPicPr>
          <p:nvPr/>
        </p:nvPicPr>
        <p:blipFill>
          <a:blip r:embed="rId3"/>
          <a:stretch>
            <a:fillRect/>
          </a:stretch>
        </p:blipFill>
        <p:spPr>
          <a:xfrm>
            <a:off x="6919928" y="3952660"/>
            <a:ext cx="1162452" cy="1162452"/>
          </a:xfrm>
          <a:prstGeom prst="rect">
            <a:avLst/>
          </a:prstGeom>
        </p:spPr>
      </p:pic>
      <p:pic>
        <p:nvPicPr>
          <p:cNvPr id="25" name="Graphic 24" descr="Ui Ux with solid fill">
            <a:extLst>
              <a:ext uri="{FF2B5EF4-FFF2-40B4-BE49-F238E27FC236}">
                <a16:creationId xmlns:a16="http://schemas.microsoft.com/office/drawing/2014/main" id="{12F24CE6-FEBA-1360-E6CB-E61F5321B7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75329" y="3952660"/>
            <a:ext cx="914400" cy="914400"/>
          </a:xfrm>
          <a:prstGeom prst="rect">
            <a:avLst/>
          </a:prstGeom>
        </p:spPr>
      </p:pic>
      <p:sp>
        <p:nvSpPr>
          <p:cNvPr id="70" name="文本框 76">
            <a:extLst>
              <a:ext uri="{FF2B5EF4-FFF2-40B4-BE49-F238E27FC236}">
                <a16:creationId xmlns:a16="http://schemas.microsoft.com/office/drawing/2014/main" id="{CD50F239-D665-B79F-09CD-B24DE4AC95A9}"/>
              </a:ext>
            </a:extLst>
          </p:cNvPr>
          <p:cNvSpPr txBox="1"/>
          <p:nvPr/>
        </p:nvSpPr>
        <p:spPr>
          <a:xfrm>
            <a:off x="6583958" y="5134580"/>
            <a:ext cx="1717040" cy="646331"/>
          </a:xfrm>
          <a:prstGeom prst="rect">
            <a:avLst/>
          </a:prstGeom>
          <a:noFill/>
        </p:spPr>
        <p:txBody>
          <a:bodyPr wrap="square" rtlCol="0">
            <a:spAutoFit/>
          </a:bodyPr>
          <a:lstStyle/>
          <a:p>
            <a:pPr algn="ctr"/>
            <a:r>
              <a:rPr lang="en-US" altLang="zh-CN" dirty="0">
                <a:solidFill>
                  <a:srgbClr val="5B697B"/>
                </a:solidFill>
                <a:latin typeface="+mj-lt"/>
                <a:ea typeface="+mj-ea"/>
              </a:rPr>
              <a:t>Deploy</a:t>
            </a:r>
            <a:r>
              <a:rPr lang="zh-CN" altLang="en-US" dirty="0">
                <a:solidFill>
                  <a:srgbClr val="5B697B"/>
                </a:solidFill>
                <a:latin typeface="+mj-lt"/>
                <a:ea typeface="+mj-ea"/>
              </a:rPr>
              <a:t> </a:t>
            </a:r>
            <a:r>
              <a:rPr lang="en-US" altLang="zh-CN" dirty="0">
                <a:solidFill>
                  <a:srgbClr val="5B697B"/>
                </a:solidFill>
                <a:latin typeface="+mj-lt"/>
                <a:ea typeface="+mj-ea"/>
              </a:rPr>
              <a:t>the</a:t>
            </a:r>
            <a:r>
              <a:rPr lang="zh-CN" altLang="en-US" dirty="0">
                <a:solidFill>
                  <a:srgbClr val="5B697B"/>
                </a:solidFill>
                <a:latin typeface="+mj-lt"/>
                <a:ea typeface="+mj-ea"/>
              </a:rPr>
              <a:t> </a:t>
            </a:r>
            <a:r>
              <a:rPr lang="en-US" altLang="zh-CN" dirty="0">
                <a:solidFill>
                  <a:srgbClr val="5B697B"/>
                </a:solidFill>
                <a:latin typeface="+mj-lt"/>
                <a:ea typeface="+mj-ea"/>
              </a:rPr>
              <a:t>app/GUI</a:t>
            </a:r>
            <a:r>
              <a:rPr lang="zh-CN" altLang="en-US" dirty="0">
                <a:solidFill>
                  <a:srgbClr val="5B697B"/>
                </a:solidFill>
                <a:latin typeface="+mj-lt"/>
                <a:ea typeface="+mj-ea"/>
              </a:rPr>
              <a:t> </a:t>
            </a:r>
            <a:r>
              <a:rPr lang="en-US" altLang="zh-CN" dirty="0">
                <a:solidFill>
                  <a:srgbClr val="5B697B"/>
                </a:solidFill>
                <a:latin typeface="+mj-lt"/>
                <a:ea typeface="+mj-ea"/>
              </a:rPr>
              <a:t>on</a:t>
            </a:r>
            <a:r>
              <a:rPr lang="zh-CN" altLang="en-US" dirty="0">
                <a:solidFill>
                  <a:srgbClr val="5B697B"/>
                </a:solidFill>
                <a:latin typeface="+mj-lt"/>
                <a:ea typeface="+mj-ea"/>
              </a:rPr>
              <a:t> </a:t>
            </a:r>
            <a:r>
              <a:rPr lang="en-US" altLang="zh-CN" dirty="0">
                <a:solidFill>
                  <a:srgbClr val="5B697B"/>
                </a:solidFill>
                <a:latin typeface="+mj-lt"/>
                <a:ea typeface="+mj-ea"/>
              </a:rPr>
              <a:t>ECS</a:t>
            </a:r>
            <a:endParaRPr lang="zh-CN" altLang="en-US" dirty="0">
              <a:solidFill>
                <a:srgbClr val="5B697B"/>
              </a:solidFill>
              <a:latin typeface="+mj-lt"/>
              <a:ea typeface="+mj-ea"/>
            </a:endParaRPr>
          </a:p>
        </p:txBody>
      </p:sp>
      <p:pic>
        <p:nvPicPr>
          <p:cNvPr id="28" name="Graphic 27" descr="Checkbox Checked with solid fill">
            <a:extLst>
              <a:ext uri="{FF2B5EF4-FFF2-40B4-BE49-F238E27FC236}">
                <a16:creationId xmlns:a16="http://schemas.microsoft.com/office/drawing/2014/main" id="{8850B38C-DAA6-1D25-C8DB-ECB9990C448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79557" y="3917447"/>
            <a:ext cx="914400" cy="914400"/>
          </a:xfrm>
          <a:prstGeom prst="rect">
            <a:avLst/>
          </a:prstGeom>
        </p:spPr>
      </p:pic>
      <p:pic>
        <p:nvPicPr>
          <p:cNvPr id="44" name="Graphic 43" descr="Checkbox Crossed with solid fill">
            <a:extLst>
              <a:ext uri="{FF2B5EF4-FFF2-40B4-BE49-F238E27FC236}">
                <a16:creationId xmlns:a16="http://schemas.microsoft.com/office/drawing/2014/main" id="{B0CA5099-65E4-FFE4-3E62-E3214BB8022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30959" y="3917447"/>
            <a:ext cx="914400" cy="914400"/>
          </a:xfrm>
          <a:prstGeom prst="rect">
            <a:avLst/>
          </a:prstGeom>
        </p:spPr>
      </p:pic>
      <p:pic>
        <p:nvPicPr>
          <p:cNvPr id="50" name="Graphic 49" descr="Programmer female with solid fill">
            <a:extLst>
              <a:ext uri="{FF2B5EF4-FFF2-40B4-BE49-F238E27FC236}">
                <a16:creationId xmlns:a16="http://schemas.microsoft.com/office/drawing/2014/main" id="{B2C8F06A-7B4D-EF20-A949-3AB418D3CAE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06704" y="3948254"/>
            <a:ext cx="914400" cy="914400"/>
          </a:xfrm>
          <a:prstGeom prst="rect">
            <a:avLst/>
          </a:prstGeom>
        </p:spPr>
      </p:pic>
      <p:cxnSp>
        <p:nvCxnSpPr>
          <p:cNvPr id="52" name="Elbow Connector 51">
            <a:extLst>
              <a:ext uri="{FF2B5EF4-FFF2-40B4-BE49-F238E27FC236}">
                <a16:creationId xmlns:a16="http://schemas.microsoft.com/office/drawing/2014/main" id="{8518047D-80F8-8FD4-8FAC-CAD8381306B8}"/>
              </a:ext>
            </a:extLst>
          </p:cNvPr>
          <p:cNvCxnSpPr>
            <a:stCxn id="5" idx="0"/>
            <a:endCxn id="8" idx="0"/>
          </p:cNvCxnSpPr>
          <p:nvPr/>
        </p:nvCxnSpPr>
        <p:spPr>
          <a:xfrm rot="16200000" flipV="1">
            <a:off x="6116843" y="-2427886"/>
            <a:ext cx="12700" cy="8305875"/>
          </a:xfrm>
          <a:prstGeom prst="bentConnector3">
            <a:avLst>
              <a:gd name="adj1" fmla="val 4287276"/>
            </a:avLst>
          </a:prstGeom>
          <a:ln w="38100">
            <a:solidFill>
              <a:srgbClr val="5B697B"/>
            </a:solidFill>
            <a:tailEnd type="triangle"/>
          </a:ln>
        </p:spPr>
        <p:style>
          <a:lnRef idx="1">
            <a:schemeClr val="accent1"/>
          </a:lnRef>
          <a:fillRef idx="0">
            <a:schemeClr val="accent1"/>
          </a:fillRef>
          <a:effectRef idx="0">
            <a:schemeClr val="accent1"/>
          </a:effectRef>
          <a:fontRef idx="minor">
            <a:schemeClr val="tx1"/>
          </a:fontRef>
        </p:style>
      </p:cxnSp>
      <p:sp>
        <p:nvSpPr>
          <p:cNvPr id="90" name="文本框 76">
            <a:extLst>
              <a:ext uri="{FF2B5EF4-FFF2-40B4-BE49-F238E27FC236}">
                <a16:creationId xmlns:a16="http://schemas.microsoft.com/office/drawing/2014/main" id="{4FD5F369-E6AE-F3EE-53DE-918AB89EC144}"/>
              </a:ext>
            </a:extLst>
          </p:cNvPr>
          <p:cNvSpPr txBox="1"/>
          <p:nvPr/>
        </p:nvSpPr>
        <p:spPr>
          <a:xfrm>
            <a:off x="2178781" y="1296962"/>
            <a:ext cx="7729990" cy="369332"/>
          </a:xfrm>
          <a:prstGeom prst="rect">
            <a:avLst/>
          </a:prstGeom>
          <a:noFill/>
        </p:spPr>
        <p:txBody>
          <a:bodyPr wrap="square" rtlCol="0">
            <a:spAutoFit/>
          </a:bodyPr>
          <a:lstStyle/>
          <a:p>
            <a:pPr algn="ctr"/>
            <a:r>
              <a:rPr lang="en-US" altLang="zh-CN" dirty="0">
                <a:solidFill>
                  <a:srgbClr val="5B697B"/>
                </a:solidFill>
                <a:latin typeface="+mj-lt"/>
                <a:ea typeface="+mj-ea"/>
              </a:rPr>
              <a:t>Retrain</a:t>
            </a:r>
            <a:r>
              <a:rPr lang="zh-CN" altLang="en-US" dirty="0">
                <a:solidFill>
                  <a:srgbClr val="5B697B"/>
                </a:solidFill>
                <a:latin typeface="+mj-lt"/>
                <a:ea typeface="+mj-ea"/>
              </a:rPr>
              <a:t> </a:t>
            </a:r>
            <a:r>
              <a:rPr lang="en-US" altLang="zh-CN" dirty="0">
                <a:solidFill>
                  <a:srgbClr val="5B697B"/>
                </a:solidFill>
                <a:latin typeface="+mj-lt"/>
                <a:ea typeface="+mj-ea"/>
              </a:rPr>
              <a:t>the</a:t>
            </a:r>
            <a:r>
              <a:rPr lang="zh-CN" altLang="en-US" dirty="0">
                <a:solidFill>
                  <a:srgbClr val="5B697B"/>
                </a:solidFill>
                <a:latin typeface="+mj-lt"/>
                <a:ea typeface="+mj-ea"/>
              </a:rPr>
              <a:t> </a:t>
            </a:r>
            <a:r>
              <a:rPr lang="en-US" altLang="zh-CN" dirty="0">
                <a:solidFill>
                  <a:srgbClr val="5B697B"/>
                </a:solidFill>
                <a:latin typeface="+mj-lt"/>
                <a:ea typeface="+mj-ea"/>
              </a:rPr>
              <a:t>model</a:t>
            </a:r>
            <a:r>
              <a:rPr lang="zh-CN" altLang="en-US" dirty="0">
                <a:solidFill>
                  <a:srgbClr val="5B697B"/>
                </a:solidFill>
                <a:latin typeface="+mj-lt"/>
                <a:ea typeface="+mj-ea"/>
              </a:rPr>
              <a:t> </a:t>
            </a:r>
            <a:r>
              <a:rPr lang="en-US" altLang="zh-CN" dirty="0">
                <a:solidFill>
                  <a:srgbClr val="5B697B"/>
                </a:solidFill>
                <a:latin typeface="+mj-lt"/>
                <a:ea typeface="+mj-ea"/>
              </a:rPr>
              <a:t>with</a:t>
            </a:r>
            <a:r>
              <a:rPr lang="zh-CN" altLang="en-US" dirty="0">
                <a:solidFill>
                  <a:srgbClr val="5B697B"/>
                </a:solidFill>
                <a:latin typeface="+mj-lt"/>
                <a:ea typeface="+mj-ea"/>
              </a:rPr>
              <a:t> </a:t>
            </a:r>
            <a:r>
              <a:rPr lang="en-US" altLang="zh-CN" dirty="0">
                <a:solidFill>
                  <a:srgbClr val="5B697B"/>
                </a:solidFill>
                <a:latin typeface="+mj-lt"/>
                <a:ea typeface="+mj-ea"/>
              </a:rPr>
              <a:t>the</a:t>
            </a:r>
            <a:r>
              <a:rPr lang="zh-CN" altLang="en-US" dirty="0">
                <a:solidFill>
                  <a:srgbClr val="5B697B"/>
                </a:solidFill>
                <a:latin typeface="+mj-lt"/>
                <a:ea typeface="+mj-ea"/>
              </a:rPr>
              <a:t> </a:t>
            </a:r>
            <a:r>
              <a:rPr lang="en-US" altLang="zh-CN" dirty="0">
                <a:solidFill>
                  <a:srgbClr val="5B697B"/>
                </a:solidFill>
                <a:latin typeface="+mj-lt"/>
                <a:ea typeface="+mj-ea"/>
              </a:rPr>
              <a:t>new</a:t>
            </a:r>
            <a:r>
              <a:rPr lang="zh-CN" altLang="en-US" dirty="0">
                <a:solidFill>
                  <a:srgbClr val="5B697B"/>
                </a:solidFill>
                <a:latin typeface="+mj-lt"/>
                <a:ea typeface="+mj-ea"/>
              </a:rPr>
              <a:t> </a:t>
            </a:r>
            <a:r>
              <a:rPr lang="en-US" altLang="zh-CN" dirty="0">
                <a:solidFill>
                  <a:srgbClr val="5B697B"/>
                </a:solidFill>
                <a:latin typeface="+mj-lt"/>
                <a:ea typeface="+mj-ea"/>
              </a:rPr>
              <a:t>dataset</a:t>
            </a:r>
            <a:r>
              <a:rPr lang="zh-CN" altLang="en-US" dirty="0">
                <a:solidFill>
                  <a:srgbClr val="5B697B"/>
                </a:solidFill>
                <a:latin typeface="+mj-lt"/>
                <a:ea typeface="+mj-ea"/>
              </a:rPr>
              <a:t> </a:t>
            </a:r>
            <a:r>
              <a:rPr lang="en-US" altLang="zh-CN" dirty="0">
                <a:solidFill>
                  <a:srgbClr val="5B697B"/>
                </a:solidFill>
                <a:latin typeface="+mj-lt"/>
                <a:ea typeface="+mj-ea"/>
              </a:rPr>
              <a:t>after</a:t>
            </a:r>
            <a:r>
              <a:rPr lang="zh-CN" altLang="en-US" dirty="0">
                <a:solidFill>
                  <a:srgbClr val="5B697B"/>
                </a:solidFill>
                <a:latin typeface="+mj-lt"/>
                <a:ea typeface="+mj-ea"/>
              </a:rPr>
              <a:t> </a:t>
            </a:r>
            <a:r>
              <a:rPr lang="en-US" altLang="zh-CN" dirty="0">
                <a:solidFill>
                  <a:srgbClr val="5B697B"/>
                </a:solidFill>
                <a:latin typeface="+mj-lt"/>
                <a:ea typeface="+mj-ea"/>
              </a:rPr>
              <a:t>100</a:t>
            </a:r>
            <a:r>
              <a:rPr lang="zh-CN" altLang="en-US" dirty="0">
                <a:solidFill>
                  <a:srgbClr val="5B697B"/>
                </a:solidFill>
                <a:latin typeface="+mj-lt"/>
                <a:ea typeface="+mj-ea"/>
              </a:rPr>
              <a:t> </a:t>
            </a:r>
            <a:r>
              <a:rPr lang="en-US" altLang="zh-CN" dirty="0">
                <a:solidFill>
                  <a:srgbClr val="5B697B"/>
                </a:solidFill>
                <a:latin typeface="+mj-lt"/>
                <a:ea typeface="+mj-ea"/>
              </a:rPr>
              <a:t>new</a:t>
            </a:r>
            <a:r>
              <a:rPr lang="zh-CN" altLang="en-US" dirty="0">
                <a:solidFill>
                  <a:srgbClr val="5B697B"/>
                </a:solidFill>
                <a:latin typeface="+mj-lt"/>
                <a:ea typeface="+mj-ea"/>
              </a:rPr>
              <a:t> </a:t>
            </a:r>
            <a:r>
              <a:rPr lang="en-US" altLang="zh-CN" dirty="0">
                <a:solidFill>
                  <a:srgbClr val="5B697B"/>
                </a:solidFill>
                <a:latin typeface="+mj-lt"/>
                <a:ea typeface="+mj-ea"/>
              </a:rPr>
              <a:t>images</a:t>
            </a:r>
            <a:r>
              <a:rPr lang="zh-CN" altLang="en-US" dirty="0">
                <a:solidFill>
                  <a:srgbClr val="5B697B"/>
                </a:solidFill>
                <a:latin typeface="+mj-lt"/>
                <a:ea typeface="+mj-ea"/>
              </a:rPr>
              <a:t> </a:t>
            </a:r>
            <a:r>
              <a:rPr lang="en-US" altLang="zh-CN" dirty="0">
                <a:solidFill>
                  <a:srgbClr val="5B697B"/>
                </a:solidFill>
                <a:latin typeface="+mj-lt"/>
                <a:ea typeface="+mj-ea"/>
              </a:rPr>
              <a:t>have</a:t>
            </a:r>
            <a:r>
              <a:rPr lang="zh-CN" altLang="en-US" dirty="0">
                <a:solidFill>
                  <a:srgbClr val="5B697B"/>
                </a:solidFill>
                <a:latin typeface="+mj-lt"/>
                <a:ea typeface="+mj-ea"/>
              </a:rPr>
              <a:t> </a:t>
            </a:r>
            <a:r>
              <a:rPr lang="en-US" altLang="zh-CN" dirty="0">
                <a:solidFill>
                  <a:srgbClr val="5B697B"/>
                </a:solidFill>
                <a:latin typeface="+mj-lt"/>
                <a:ea typeface="+mj-ea"/>
              </a:rPr>
              <a:t>been</a:t>
            </a:r>
            <a:r>
              <a:rPr lang="zh-CN" altLang="en-US" dirty="0">
                <a:solidFill>
                  <a:srgbClr val="5B697B"/>
                </a:solidFill>
                <a:latin typeface="+mj-lt"/>
                <a:ea typeface="+mj-ea"/>
              </a:rPr>
              <a:t> </a:t>
            </a:r>
            <a:r>
              <a:rPr lang="en-US" altLang="zh-CN" dirty="0">
                <a:solidFill>
                  <a:srgbClr val="5B697B"/>
                </a:solidFill>
                <a:latin typeface="+mj-lt"/>
                <a:ea typeface="+mj-ea"/>
              </a:rPr>
              <a:t>added</a:t>
            </a:r>
            <a:endParaRPr lang="zh-CN" altLang="en-US" dirty="0">
              <a:solidFill>
                <a:srgbClr val="5B697B"/>
              </a:solidFill>
              <a:latin typeface="+mj-lt"/>
              <a:ea typeface="+mj-ea"/>
            </a:endParaRPr>
          </a:p>
        </p:txBody>
      </p:sp>
    </p:spTree>
    <p:extLst>
      <p:ext uri="{BB962C8B-B14F-4D97-AF65-F5344CB8AC3E}">
        <p14:creationId xmlns:p14="http://schemas.microsoft.com/office/powerpoint/2010/main" val="16129709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769</Words>
  <Application>Microsoft Macintosh PowerPoint</Application>
  <PresentationFormat>Widescreen</PresentationFormat>
  <Paragraphs>129</Paragraphs>
  <Slides>10</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等线 Light</vt:lpstr>
      <vt:lpstr>Arial</vt:lpstr>
      <vt:lpstr>Calibri</vt:lpstr>
      <vt:lpstr>Calibri Light</vt:lpstr>
      <vt:lpstr>Lato Light</vt:lpstr>
      <vt:lpstr>Lato Regular</vt:lpstr>
      <vt:lpstr>Open Sans Light</vt:lpstr>
      <vt:lpstr>Raleway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Andrew Summer</dc:creator>
  <cp:lastModifiedBy>Narin Pratap Singh Dhatwalia</cp:lastModifiedBy>
  <cp:revision>2</cp:revision>
  <dcterms:created xsi:type="dcterms:W3CDTF">2022-05-25T18:13:04Z</dcterms:created>
  <dcterms:modified xsi:type="dcterms:W3CDTF">2022-05-29T19:03:13Z</dcterms:modified>
</cp:coreProperties>
</file>